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handoutMasterIdLst>
    <p:handoutMasterId r:id="rId52"/>
  </p:handoutMasterIdLst>
  <p:sldIdLst>
    <p:sldId id="256" r:id="rId2"/>
    <p:sldId id="257" r:id="rId3"/>
    <p:sldId id="301" r:id="rId4"/>
    <p:sldId id="285" r:id="rId5"/>
    <p:sldId id="303" r:id="rId6"/>
    <p:sldId id="304" r:id="rId7"/>
    <p:sldId id="305" r:id="rId8"/>
    <p:sldId id="306" r:id="rId9"/>
    <p:sldId id="307" r:id="rId10"/>
    <p:sldId id="309" r:id="rId11"/>
    <p:sldId id="287" r:id="rId12"/>
    <p:sldId id="321" r:id="rId13"/>
    <p:sldId id="290" r:id="rId14"/>
    <p:sldId id="291" r:id="rId15"/>
    <p:sldId id="292" r:id="rId16"/>
    <p:sldId id="311" r:id="rId17"/>
    <p:sldId id="293" r:id="rId18"/>
    <p:sldId id="288" r:id="rId19"/>
    <p:sldId id="294" r:id="rId20"/>
    <p:sldId id="312" r:id="rId21"/>
    <p:sldId id="323" r:id="rId22"/>
    <p:sldId id="302" r:id="rId23"/>
    <p:sldId id="316" r:id="rId24"/>
    <p:sldId id="324" r:id="rId25"/>
    <p:sldId id="318" r:id="rId26"/>
    <p:sldId id="317" r:id="rId27"/>
    <p:sldId id="319" r:id="rId28"/>
    <p:sldId id="325" r:id="rId29"/>
    <p:sldId id="326" r:id="rId30"/>
    <p:sldId id="314" r:id="rId31"/>
    <p:sldId id="327" r:id="rId32"/>
    <p:sldId id="315" r:id="rId33"/>
    <p:sldId id="328" r:id="rId34"/>
    <p:sldId id="329" r:id="rId35"/>
    <p:sldId id="332" r:id="rId36"/>
    <p:sldId id="334" r:id="rId37"/>
    <p:sldId id="333" r:id="rId38"/>
    <p:sldId id="335" r:id="rId39"/>
    <p:sldId id="336" r:id="rId40"/>
    <p:sldId id="338" r:id="rId41"/>
    <p:sldId id="339" r:id="rId42"/>
    <p:sldId id="340" r:id="rId43"/>
    <p:sldId id="341" r:id="rId44"/>
    <p:sldId id="331" r:id="rId45"/>
    <p:sldId id="346" r:id="rId46"/>
    <p:sldId id="345" r:id="rId47"/>
    <p:sldId id="342" r:id="rId48"/>
    <p:sldId id="343" r:id="rId49"/>
    <p:sldId id="344" r:id="rId50"/>
    <p:sldId id="347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5D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38" d="100"/>
          <a:sy n="38" d="100"/>
        </p:scale>
        <p:origin x="-114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53307-0A33-4FE1-BC34-42B01F5896B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23DFE105-FFEF-4DDD-A4A6-A041B2EE5D55}">
      <dgm:prSet phldrT="[Text]"/>
      <dgm:spPr/>
      <dgm:t>
        <a:bodyPr/>
        <a:lstStyle/>
        <a:p>
          <a:r>
            <a:rPr lang="en-ZA" dirty="0">
              <a:latin typeface="Lucida Sans" panose="020B0602030504020204" pitchFamily="34" charset="0"/>
            </a:rPr>
            <a:t>State</a:t>
          </a:r>
        </a:p>
      </dgm:t>
    </dgm:pt>
    <dgm:pt modelId="{3E315E3F-50B2-4125-AFFD-5D1CB63BB940}" type="parTrans" cxnId="{2A0E721F-B879-4FDA-B12D-7152ADB93B68}">
      <dgm:prSet/>
      <dgm:spPr/>
      <dgm:t>
        <a:bodyPr/>
        <a:lstStyle/>
        <a:p>
          <a:endParaRPr lang="en-ZA"/>
        </a:p>
      </dgm:t>
    </dgm:pt>
    <dgm:pt modelId="{EA0508E0-DEEA-4C23-930B-890AAE04F6AC}" type="sibTrans" cxnId="{2A0E721F-B879-4FDA-B12D-7152ADB93B68}">
      <dgm:prSet/>
      <dgm:spPr/>
      <dgm:t>
        <a:bodyPr/>
        <a:lstStyle/>
        <a:p>
          <a:endParaRPr lang="en-ZA"/>
        </a:p>
      </dgm:t>
    </dgm:pt>
    <dgm:pt modelId="{18AD781B-9CCA-48B5-A4B7-5640D6DCEDD2}">
      <dgm:prSet phldrT="[Text]"/>
      <dgm:spPr/>
      <dgm:t>
        <a:bodyPr/>
        <a:lstStyle/>
        <a:p>
          <a:r>
            <a:rPr lang="en-ZA" dirty="0">
              <a:latin typeface="Lucida Sans" panose="020B0602030504020204" pitchFamily="34" charset="0"/>
            </a:rPr>
            <a:t>Students</a:t>
          </a:r>
        </a:p>
      </dgm:t>
    </dgm:pt>
    <dgm:pt modelId="{5150D944-C20D-421B-B51C-C3519AE9CBC8}" type="parTrans" cxnId="{1069714F-806D-44D5-81D9-7698AE6520FC}">
      <dgm:prSet/>
      <dgm:spPr/>
      <dgm:t>
        <a:bodyPr/>
        <a:lstStyle/>
        <a:p>
          <a:endParaRPr lang="en-ZA"/>
        </a:p>
      </dgm:t>
    </dgm:pt>
    <dgm:pt modelId="{A267C047-90DB-4AA4-ABB1-A8FDF59A4453}" type="sibTrans" cxnId="{1069714F-806D-44D5-81D9-7698AE6520FC}">
      <dgm:prSet/>
      <dgm:spPr/>
      <dgm:t>
        <a:bodyPr/>
        <a:lstStyle/>
        <a:p>
          <a:endParaRPr lang="en-ZA"/>
        </a:p>
      </dgm:t>
    </dgm:pt>
    <dgm:pt modelId="{407B113D-3AFA-4324-888B-4FAB7DFBE077}">
      <dgm:prSet phldrT="[Text]"/>
      <dgm:spPr/>
      <dgm:t>
        <a:bodyPr/>
        <a:lstStyle/>
        <a:p>
          <a:r>
            <a:rPr lang="en-ZA" dirty="0">
              <a:latin typeface="Lucida Sans" panose="020B0602030504020204" pitchFamily="34" charset="0"/>
            </a:rPr>
            <a:t>Social</a:t>
          </a:r>
          <a:r>
            <a:rPr lang="en-ZA" dirty="0"/>
            <a:t> </a:t>
          </a:r>
          <a:r>
            <a:rPr lang="en-ZA" dirty="0">
              <a:latin typeface="Lucida Sans" panose="020B0602030504020204" pitchFamily="34" charset="0"/>
            </a:rPr>
            <a:t>Stakeholders</a:t>
          </a:r>
        </a:p>
      </dgm:t>
    </dgm:pt>
    <dgm:pt modelId="{02D1DA4C-68A7-405B-BA74-58A9C5FD85A0}" type="parTrans" cxnId="{5185C6B7-3A83-4ECD-87F8-D58477C6294F}">
      <dgm:prSet/>
      <dgm:spPr/>
      <dgm:t>
        <a:bodyPr/>
        <a:lstStyle/>
        <a:p>
          <a:endParaRPr lang="en-ZA"/>
        </a:p>
      </dgm:t>
    </dgm:pt>
    <dgm:pt modelId="{D8BCDCA4-7080-4914-9046-80D99A42E68A}" type="sibTrans" cxnId="{5185C6B7-3A83-4ECD-87F8-D58477C6294F}">
      <dgm:prSet/>
      <dgm:spPr/>
      <dgm:t>
        <a:bodyPr/>
        <a:lstStyle/>
        <a:p>
          <a:endParaRPr lang="en-ZA"/>
        </a:p>
      </dgm:t>
    </dgm:pt>
    <dgm:pt modelId="{C72C1009-70AB-419F-B5B9-0FA43AF86298}" type="pres">
      <dgm:prSet presAssocID="{F4F53307-0A33-4FE1-BC34-42B01F5896B8}" presName="CompostProcess" presStyleCnt="0">
        <dgm:presLayoutVars>
          <dgm:dir/>
          <dgm:resizeHandles val="exact"/>
        </dgm:presLayoutVars>
      </dgm:prSet>
      <dgm:spPr/>
    </dgm:pt>
    <dgm:pt modelId="{BA91550E-619C-4E6E-85D4-42F0A3CE8BD9}" type="pres">
      <dgm:prSet presAssocID="{F4F53307-0A33-4FE1-BC34-42B01F5896B8}" presName="arrow" presStyleLbl="bgShp" presStyleIdx="0" presStyleCnt="1"/>
      <dgm:spPr/>
    </dgm:pt>
    <dgm:pt modelId="{7C05EBAC-DADA-4E5F-BC1F-AA8CB87A552E}" type="pres">
      <dgm:prSet presAssocID="{F4F53307-0A33-4FE1-BC34-42B01F5896B8}" presName="linearProcess" presStyleCnt="0"/>
      <dgm:spPr/>
    </dgm:pt>
    <dgm:pt modelId="{70EFC8E9-0DA6-464C-ABA6-7A158E9BCAFE}" type="pres">
      <dgm:prSet presAssocID="{23DFE105-FFEF-4DDD-A4A6-A041B2EE5D5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1245C63-8D7E-4A91-845F-F33F344D84F8}" type="pres">
      <dgm:prSet presAssocID="{EA0508E0-DEEA-4C23-930B-890AAE04F6AC}" presName="sibTrans" presStyleCnt="0"/>
      <dgm:spPr/>
    </dgm:pt>
    <dgm:pt modelId="{AE3B8875-F77A-4C04-BA56-20333CEA9B16}" type="pres">
      <dgm:prSet presAssocID="{18AD781B-9CCA-48B5-A4B7-5640D6DCEDD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29E38EC-C728-4193-87A0-16D94D58A2B4}" type="pres">
      <dgm:prSet presAssocID="{A267C047-90DB-4AA4-ABB1-A8FDF59A4453}" presName="sibTrans" presStyleCnt="0"/>
      <dgm:spPr/>
    </dgm:pt>
    <dgm:pt modelId="{444E9F68-4E16-47AB-B1FF-2BCE5B1549FE}" type="pres">
      <dgm:prSet presAssocID="{407B113D-3AFA-4324-888B-4FAB7DFBE07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A0E721F-B879-4FDA-B12D-7152ADB93B68}" srcId="{F4F53307-0A33-4FE1-BC34-42B01F5896B8}" destId="{23DFE105-FFEF-4DDD-A4A6-A041B2EE5D55}" srcOrd="0" destOrd="0" parTransId="{3E315E3F-50B2-4125-AFFD-5D1CB63BB940}" sibTransId="{EA0508E0-DEEA-4C23-930B-890AAE04F6AC}"/>
    <dgm:cxn modelId="{1069714F-806D-44D5-81D9-7698AE6520FC}" srcId="{F4F53307-0A33-4FE1-BC34-42B01F5896B8}" destId="{18AD781B-9CCA-48B5-A4B7-5640D6DCEDD2}" srcOrd="1" destOrd="0" parTransId="{5150D944-C20D-421B-B51C-C3519AE9CBC8}" sibTransId="{A267C047-90DB-4AA4-ABB1-A8FDF59A4453}"/>
    <dgm:cxn modelId="{AF6A6FCC-E808-4C94-A29F-53386F4BAB76}" type="presOf" srcId="{407B113D-3AFA-4324-888B-4FAB7DFBE077}" destId="{444E9F68-4E16-47AB-B1FF-2BCE5B1549FE}" srcOrd="0" destOrd="0" presId="urn:microsoft.com/office/officeart/2005/8/layout/hProcess9"/>
    <dgm:cxn modelId="{E77C6EC6-6473-49B9-80ED-0E597EF3882B}" type="presOf" srcId="{F4F53307-0A33-4FE1-BC34-42B01F5896B8}" destId="{C72C1009-70AB-419F-B5B9-0FA43AF86298}" srcOrd="0" destOrd="0" presId="urn:microsoft.com/office/officeart/2005/8/layout/hProcess9"/>
    <dgm:cxn modelId="{DE307056-63C1-4F3E-86FF-CA64FA8E136D}" type="presOf" srcId="{23DFE105-FFEF-4DDD-A4A6-A041B2EE5D55}" destId="{70EFC8E9-0DA6-464C-ABA6-7A158E9BCAFE}" srcOrd="0" destOrd="0" presId="urn:microsoft.com/office/officeart/2005/8/layout/hProcess9"/>
    <dgm:cxn modelId="{CABA041F-B2D6-4756-9473-606F9FF39647}" type="presOf" srcId="{18AD781B-9CCA-48B5-A4B7-5640D6DCEDD2}" destId="{AE3B8875-F77A-4C04-BA56-20333CEA9B16}" srcOrd="0" destOrd="0" presId="urn:microsoft.com/office/officeart/2005/8/layout/hProcess9"/>
    <dgm:cxn modelId="{5185C6B7-3A83-4ECD-87F8-D58477C6294F}" srcId="{F4F53307-0A33-4FE1-BC34-42B01F5896B8}" destId="{407B113D-3AFA-4324-888B-4FAB7DFBE077}" srcOrd="2" destOrd="0" parTransId="{02D1DA4C-68A7-405B-BA74-58A9C5FD85A0}" sibTransId="{D8BCDCA4-7080-4914-9046-80D99A42E68A}"/>
    <dgm:cxn modelId="{077BEEB5-6E77-49A6-BD17-322D30CBFBFB}" type="presParOf" srcId="{C72C1009-70AB-419F-B5B9-0FA43AF86298}" destId="{BA91550E-619C-4E6E-85D4-42F0A3CE8BD9}" srcOrd="0" destOrd="0" presId="urn:microsoft.com/office/officeart/2005/8/layout/hProcess9"/>
    <dgm:cxn modelId="{1FA3B097-1DB0-4A6C-A1EB-380D03BE0D8B}" type="presParOf" srcId="{C72C1009-70AB-419F-B5B9-0FA43AF86298}" destId="{7C05EBAC-DADA-4E5F-BC1F-AA8CB87A552E}" srcOrd="1" destOrd="0" presId="urn:microsoft.com/office/officeart/2005/8/layout/hProcess9"/>
    <dgm:cxn modelId="{17490E39-B7DA-4BCD-9878-D4DA8D1779B2}" type="presParOf" srcId="{7C05EBAC-DADA-4E5F-BC1F-AA8CB87A552E}" destId="{70EFC8E9-0DA6-464C-ABA6-7A158E9BCAFE}" srcOrd="0" destOrd="0" presId="urn:microsoft.com/office/officeart/2005/8/layout/hProcess9"/>
    <dgm:cxn modelId="{B235FAEB-52FE-42AF-80C7-CC640B22BF93}" type="presParOf" srcId="{7C05EBAC-DADA-4E5F-BC1F-AA8CB87A552E}" destId="{71245C63-8D7E-4A91-845F-F33F344D84F8}" srcOrd="1" destOrd="0" presId="urn:microsoft.com/office/officeart/2005/8/layout/hProcess9"/>
    <dgm:cxn modelId="{7DA44C7E-2272-41BB-B028-EAEC8ACD52D0}" type="presParOf" srcId="{7C05EBAC-DADA-4E5F-BC1F-AA8CB87A552E}" destId="{AE3B8875-F77A-4C04-BA56-20333CEA9B16}" srcOrd="2" destOrd="0" presId="urn:microsoft.com/office/officeart/2005/8/layout/hProcess9"/>
    <dgm:cxn modelId="{F3F4D088-0033-4A10-BC1C-A47779702A25}" type="presParOf" srcId="{7C05EBAC-DADA-4E5F-BC1F-AA8CB87A552E}" destId="{C29E38EC-C728-4193-87A0-16D94D58A2B4}" srcOrd="3" destOrd="0" presId="urn:microsoft.com/office/officeart/2005/8/layout/hProcess9"/>
    <dgm:cxn modelId="{C610301E-4C85-4B86-A6C6-132ACC1B6227}" type="presParOf" srcId="{7C05EBAC-DADA-4E5F-BC1F-AA8CB87A552E}" destId="{444E9F68-4E16-47AB-B1FF-2BCE5B1549F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1550E-619C-4E6E-85D4-42F0A3CE8BD9}">
      <dsp:nvSpPr>
        <dsp:cNvPr id="0" name=""/>
        <dsp:cNvSpPr/>
      </dsp:nvSpPr>
      <dsp:spPr>
        <a:xfrm>
          <a:off x="644604" y="0"/>
          <a:ext cx="7305516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C8E9-0DA6-464C-ABA6-7A158E9BCAFE}">
      <dsp:nvSpPr>
        <dsp:cNvPr id="0" name=""/>
        <dsp:cNvSpPr/>
      </dsp:nvSpPr>
      <dsp:spPr>
        <a:xfrm>
          <a:off x="7134" y="1305401"/>
          <a:ext cx="2766427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900" kern="1200" dirty="0">
              <a:latin typeface="Lucida Sans" panose="020B0602030504020204" pitchFamily="34" charset="0"/>
            </a:rPr>
            <a:t>State</a:t>
          </a:r>
        </a:p>
      </dsp:txBody>
      <dsp:txXfrm>
        <a:off x="92100" y="1390367"/>
        <a:ext cx="2596495" cy="1570603"/>
      </dsp:txXfrm>
    </dsp:sp>
    <dsp:sp modelId="{AE3B8875-F77A-4C04-BA56-20333CEA9B16}">
      <dsp:nvSpPr>
        <dsp:cNvPr id="0" name=""/>
        <dsp:cNvSpPr/>
      </dsp:nvSpPr>
      <dsp:spPr>
        <a:xfrm>
          <a:off x="2914148" y="1305401"/>
          <a:ext cx="2766427" cy="1740535"/>
        </a:xfrm>
        <a:prstGeom prst="roundRect">
          <a:avLst/>
        </a:prstGeom>
        <a:solidFill>
          <a:schemeClr val="accent5">
            <a:hueOff val="-9534578"/>
            <a:satOff val="2515"/>
            <a:lumOff val="1275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900" kern="1200" dirty="0">
              <a:latin typeface="Lucida Sans" panose="020B0602030504020204" pitchFamily="34" charset="0"/>
            </a:rPr>
            <a:t>Students</a:t>
          </a:r>
        </a:p>
      </dsp:txBody>
      <dsp:txXfrm>
        <a:off x="2999114" y="1390367"/>
        <a:ext cx="2596495" cy="1570603"/>
      </dsp:txXfrm>
    </dsp:sp>
    <dsp:sp modelId="{444E9F68-4E16-47AB-B1FF-2BCE5B1549FE}">
      <dsp:nvSpPr>
        <dsp:cNvPr id="0" name=""/>
        <dsp:cNvSpPr/>
      </dsp:nvSpPr>
      <dsp:spPr>
        <a:xfrm>
          <a:off x="5821163" y="1305401"/>
          <a:ext cx="2766427" cy="1740535"/>
        </a:xfrm>
        <a:prstGeom prst="roundRect">
          <a:avLst/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900" kern="1200" dirty="0">
              <a:latin typeface="Lucida Sans" panose="020B0602030504020204" pitchFamily="34" charset="0"/>
            </a:rPr>
            <a:t>Social</a:t>
          </a:r>
          <a:r>
            <a:rPr lang="en-ZA" sz="2900" kern="1200" dirty="0"/>
            <a:t> </a:t>
          </a:r>
          <a:r>
            <a:rPr lang="en-ZA" sz="2900" kern="1200" dirty="0">
              <a:latin typeface="Lucida Sans" panose="020B0602030504020204" pitchFamily="34" charset="0"/>
            </a:rPr>
            <a:t>Stakeholders</a:t>
          </a:r>
        </a:p>
      </dsp:txBody>
      <dsp:txXfrm>
        <a:off x="5906129" y="1390367"/>
        <a:ext cx="2596495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86DAA-265A-4621-8751-33BD9DD58912}" type="datetimeFigureOut">
              <a:rPr lang="en-ZA" smtClean="0"/>
              <a:pPr/>
              <a:t>2017/02/07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ED7A9-C8C5-4BEA-A1E2-5AAEB6A4A71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26469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1578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272" y="499110"/>
            <a:ext cx="969264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9565005" y="-342900"/>
            <a:ext cx="3425190" cy="4667250"/>
            <a:chOff x="12813166" y="-3460598"/>
            <a:chExt cx="5044440" cy="66703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52272" y="196215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516880" y="196215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952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8105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931545" y="-361950"/>
            <a:ext cx="3425190" cy="4667250"/>
            <a:chOff x="12813166" y="-3460598"/>
            <a:chExt cx="5044440" cy="66703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27098" y="611788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90117" y="840388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7098" y="2254322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378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272" y="499110"/>
            <a:ext cx="969264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9565005" y="-342900"/>
            <a:ext cx="3425190" cy="4667250"/>
            <a:chOff x="12813166" y="-3460598"/>
            <a:chExt cx="5044440" cy="66703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52272" y="196215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516880" y="196215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45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8105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931545" y="-361950"/>
            <a:ext cx="3425190" cy="4667250"/>
            <a:chOff x="12813166" y="-3460598"/>
            <a:chExt cx="5044440" cy="66703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27098" y="611788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90117" y="840388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7098" y="2254322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4124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95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226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4B9D-B6E1-4EC4-894E-C5568F6C335E}" type="datetimeFigureOut">
              <a:rPr lang="en-ZA" smtClean="0"/>
              <a:pPr/>
              <a:t>2017/02/07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12EE-D841-42B5-92E2-FB7780CAEB0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4272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7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3" r:id="rId2"/>
    <p:sldLayoutId id="2147483687" r:id="rId3"/>
    <p:sldLayoutId id="2147483696" r:id="rId4"/>
    <p:sldLayoutId id="2147483697" r:id="rId5"/>
    <p:sldLayoutId id="2147483695" r:id="rId6"/>
    <p:sldLayoutId id="2147483688" r:id="rId7"/>
    <p:sldLayoutId id="214748369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101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5" y="269123"/>
            <a:ext cx="1086295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Are we spending enough?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55565" y="1448469"/>
            <a:ext cx="8499819" cy="49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64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7" y="1919489"/>
            <a:ext cx="4338106" cy="33281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The 2016 interventions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68242" y="1840665"/>
            <a:ext cx="7680142" cy="4351337"/>
          </a:xfrm>
        </p:spPr>
        <p:txBody>
          <a:bodyPr>
            <a:normAutofit/>
          </a:bodyPr>
          <a:lstStyle/>
          <a:p>
            <a:r>
              <a:rPr lang="en-ZA" sz="2800" b="1" dirty="0">
                <a:latin typeface="Lucida Sans" panose="020B0602030504020204" pitchFamily="34" charset="0"/>
              </a:rPr>
              <a:t>0% increase</a:t>
            </a:r>
          </a:p>
          <a:p>
            <a:r>
              <a:rPr lang="en-ZA" sz="2800" b="1" dirty="0">
                <a:latin typeface="Lucida Sans" panose="020B0602030504020204" pitchFamily="34" charset="0"/>
              </a:rPr>
              <a:t>The Commission of Inquiry </a:t>
            </a:r>
          </a:p>
          <a:p>
            <a:r>
              <a:rPr lang="en-ZA" sz="2800" b="1" dirty="0">
                <a:latin typeface="Lucida Sans" panose="020B0602030504020204" pitchFamily="34" charset="0"/>
              </a:rPr>
              <a:t>Damages bill – R600m PLUS</a:t>
            </a:r>
          </a:p>
          <a:p>
            <a:r>
              <a:rPr lang="en-ZA" sz="2800" b="1" dirty="0">
                <a:latin typeface="Lucida Sans" panose="020B0602030504020204" pitchFamily="34" charset="0"/>
              </a:rPr>
              <a:t>Ministerial statement – 8%</a:t>
            </a:r>
          </a:p>
          <a:p>
            <a:r>
              <a:rPr lang="en-ZA" sz="2800" b="1" dirty="0">
                <a:latin typeface="Lucida Sans" panose="020B0602030504020204" pitchFamily="34" charset="0"/>
              </a:rPr>
              <a:t>Student response </a:t>
            </a:r>
          </a:p>
          <a:p>
            <a:r>
              <a:rPr lang="en-ZA" sz="2800" b="1" dirty="0">
                <a:latin typeface="Lucida Sans" panose="020B0602030504020204" pitchFamily="34" charset="0"/>
              </a:rPr>
              <a:t>Reasons </a:t>
            </a:r>
          </a:p>
        </p:txBody>
      </p:sp>
    </p:spTree>
    <p:extLst>
      <p:ext uri="{BB962C8B-B14F-4D97-AF65-F5344CB8AC3E}">
        <p14:creationId xmlns:p14="http://schemas.microsoft.com/office/powerpoint/2010/main" xmlns="" val="253248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2630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The 8% debate – why the rejection?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5767823"/>
              </p:ext>
            </p:extLst>
          </p:nvPr>
        </p:nvGraphicFramePr>
        <p:xfrm>
          <a:off x="199140" y="1431236"/>
          <a:ext cx="10515601" cy="4619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903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792738">
                  <a:extLst>
                    <a:ext uri="{9D8B030D-6E8A-4147-A177-3AD203B41FA5}">
                      <a16:colId xmlns:a16="http://schemas.microsoft.com/office/drawing/2014/main" xmlns="" val="2854221700"/>
                    </a:ext>
                  </a:extLst>
                </a:gridCol>
                <a:gridCol w="2109921">
                  <a:extLst>
                    <a:ext uri="{9D8B030D-6E8A-4147-A177-3AD203B41FA5}">
                      <a16:colId xmlns:a16="http://schemas.microsoft.com/office/drawing/2014/main" xmlns="" val="2022951166"/>
                    </a:ext>
                  </a:extLst>
                </a:gridCol>
                <a:gridCol w="2669898">
                  <a:extLst>
                    <a:ext uri="{9D8B030D-6E8A-4147-A177-3AD203B41FA5}">
                      <a16:colId xmlns:a16="http://schemas.microsoft.com/office/drawing/2014/main" xmlns="" val="1343664106"/>
                    </a:ext>
                  </a:extLst>
                </a:gridCol>
                <a:gridCol w="2353141">
                  <a:extLst>
                    <a:ext uri="{9D8B030D-6E8A-4147-A177-3AD203B41FA5}">
                      <a16:colId xmlns:a16="http://schemas.microsoft.com/office/drawing/2014/main" xmlns="" val="26306629"/>
                    </a:ext>
                  </a:extLst>
                </a:gridCol>
              </a:tblGrid>
              <a:tr h="921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 University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2015/16 Fees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 Fees – 8% increase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Government contribution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Student contribution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58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Tuition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R40 295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R43 520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R3 225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R40 295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558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Residence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R33 660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R36 350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R2 690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R33 660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729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Meals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R27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R29 600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R2 200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R27 400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633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R101 355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R109 470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R8 115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R101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355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  <a:tr h="1187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Does not address the affordability</a:t>
                      </a:r>
                      <a:r>
                        <a:rPr lang="en-ZA" sz="1800" b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question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Does not amend qualification for full access to funding platform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b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Does not address off-statement costs (private accommodation, books and resources)</a:t>
                      </a:r>
                      <a:endParaRPr lang="en-ZA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47005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621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The proposed resolution – 3 step process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528" y="1594687"/>
            <a:ext cx="9528346" cy="4637302"/>
          </a:xfrm>
        </p:spPr>
        <p:txBody>
          <a:bodyPr>
            <a:norm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A model with buy-in from students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Step 1 – restore state subsidy to 50% of costs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The funding gap – what makes up R60 billion?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Step 2 – Corporate SA – R10 billion infrastructure fund?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Ways of capitalising the infrastructure fund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Tax policy considerations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Incentives to cater for cost of capital?</a:t>
            </a:r>
          </a:p>
        </p:txBody>
      </p:sp>
    </p:spTree>
    <p:extLst>
      <p:ext uri="{BB962C8B-B14F-4D97-AF65-F5344CB8AC3E}">
        <p14:creationId xmlns:p14="http://schemas.microsoft.com/office/powerpoint/2010/main" xmlns="" val="73213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Unlocking collaboration – Corporate SA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112" y="1443297"/>
            <a:ext cx="9648085" cy="5238542"/>
          </a:xfrm>
        </p:spPr>
        <p:txBody>
          <a:bodyPr>
            <a:normAutofit lnSpcReduction="10000"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The SA investment strike is a reality – hundreds of billions lie idle in corporate balance sheets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Cost structure – fixed vs recurrent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Institutional autonomy – the 3 pillars of an institution – can we shift the burden without interfering with academic autonomy?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Production of knowledge – research imperative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Dissemination of knowledge – teaching and learning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Skills transfer &amp; community engagement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Where can ‘outsiders’ intervene?</a:t>
            </a:r>
          </a:p>
        </p:txBody>
      </p:sp>
    </p:spTree>
    <p:extLst>
      <p:ext uri="{BB962C8B-B14F-4D97-AF65-F5344CB8AC3E}">
        <p14:creationId xmlns:p14="http://schemas.microsoft.com/office/powerpoint/2010/main" xmlns="" val="266787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The Capital Infrastructure Fund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0344" y="1294228"/>
            <a:ext cx="9592156" cy="5563772"/>
          </a:xfrm>
        </p:spPr>
        <p:txBody>
          <a:bodyPr>
            <a:normAutofit/>
          </a:bodyPr>
          <a:lstStyle/>
          <a:p>
            <a:r>
              <a:rPr lang="en-ZA" sz="2600" b="1" dirty="0">
                <a:latin typeface="Lucida Sans" panose="020B0602030504020204" pitchFamily="34" charset="0"/>
              </a:rPr>
              <a:t>Target variable </a:t>
            </a:r>
            <a:r>
              <a:rPr lang="en-ZA" sz="2600" b="1" dirty="0">
                <a:latin typeface="Lucida Sans" panose="020B0602030504020204" pitchFamily="34" charset="0"/>
                <a:sym typeface="Wingdings" panose="05000000000000000000" pitchFamily="2" charset="2"/>
              </a:rPr>
              <a:t> </a:t>
            </a:r>
            <a:r>
              <a:rPr lang="en-ZA" sz="2600" b="1" dirty="0">
                <a:latin typeface="Lucida Sans" panose="020B0602030504020204" pitchFamily="34" charset="0"/>
              </a:rPr>
              <a:t>fixed expenditure</a:t>
            </a:r>
          </a:p>
          <a:p>
            <a:r>
              <a:rPr lang="en-ZA" sz="2600" b="1" dirty="0">
                <a:latin typeface="Lucida Sans" panose="020B0602030504020204" pitchFamily="34" charset="0"/>
              </a:rPr>
              <a:t>Characteristics of the variable – day 1 capital outlay; enduring benefits; recurrent expenditure component</a:t>
            </a:r>
          </a:p>
          <a:p>
            <a:r>
              <a:rPr lang="en-ZA" sz="2600" b="1" dirty="0">
                <a:latin typeface="Lucida Sans" panose="020B0602030504020204" pitchFamily="34" charset="0"/>
              </a:rPr>
              <a:t>Institutional backlog – infrastructure audit</a:t>
            </a:r>
          </a:p>
          <a:p>
            <a:r>
              <a:rPr lang="en-ZA" sz="2600" b="1" dirty="0">
                <a:latin typeface="Lucida Sans" panose="020B0602030504020204" pitchFamily="34" charset="0"/>
              </a:rPr>
              <a:t>Impact on delivery of programmes; absorption of qualifying students</a:t>
            </a:r>
          </a:p>
          <a:p>
            <a:r>
              <a:rPr lang="en-ZA" sz="2600" b="1" dirty="0">
                <a:latin typeface="Lucida Sans" panose="020B0602030504020204" pitchFamily="34" charset="0"/>
              </a:rPr>
              <a:t>Solution – utilisation of balance sheets</a:t>
            </a:r>
          </a:p>
          <a:p>
            <a:r>
              <a:rPr lang="en-ZA" sz="2600" b="1" dirty="0">
                <a:latin typeface="Lucida Sans" panose="020B0602030504020204" pitchFamily="34" charset="0"/>
              </a:rPr>
              <a:t>Quid pro quo – tax rebates, capital allowances</a:t>
            </a:r>
          </a:p>
          <a:p>
            <a:r>
              <a:rPr lang="en-ZA" sz="2600" b="1" dirty="0">
                <a:latin typeface="Lucida Sans" panose="020B0602030504020204" pitchFamily="34" charset="0"/>
              </a:rPr>
              <a:t>Operational mechanics – independent JV with DHET as stakeholder </a:t>
            </a:r>
          </a:p>
        </p:txBody>
      </p:sp>
    </p:spTree>
    <p:extLst>
      <p:ext uri="{BB962C8B-B14F-4D97-AF65-F5344CB8AC3E}">
        <p14:creationId xmlns:p14="http://schemas.microsoft.com/office/powerpoint/2010/main" xmlns="" val="243576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The Capital Infrastructure Fund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0200" y="1507216"/>
            <a:ext cx="10351516" cy="47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634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The Education Endowment Fund – step 3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2886" y="1425873"/>
            <a:ext cx="10203413" cy="5087153"/>
          </a:xfrm>
        </p:spPr>
        <p:txBody>
          <a:bodyPr>
            <a:normAutofit/>
          </a:bodyPr>
          <a:lstStyle/>
          <a:p>
            <a:r>
              <a:rPr lang="en-ZA" sz="2600" b="1" dirty="0">
                <a:latin typeface="Lucida Sans" panose="020B0602030504020204" pitchFamily="34" charset="0"/>
              </a:rPr>
              <a:t>Mandate – create a self-sustaining Education Fund</a:t>
            </a:r>
          </a:p>
          <a:p>
            <a:r>
              <a:rPr lang="en-ZA" sz="2600" b="1" dirty="0">
                <a:latin typeface="Lucida Sans" panose="020B0602030504020204" pitchFamily="34" charset="0"/>
              </a:rPr>
              <a:t>Initial capitalisation – current NSFAS allocation; SETA contributions; corporate philanthropy; additional funding as advocated in this model</a:t>
            </a:r>
          </a:p>
          <a:p>
            <a:r>
              <a:rPr lang="en-ZA" sz="2600" b="1" dirty="0">
                <a:latin typeface="Lucida Sans" panose="020B0602030504020204" pitchFamily="34" charset="0"/>
              </a:rPr>
              <a:t>Design – independent structure overseen by DHET</a:t>
            </a:r>
          </a:p>
          <a:p>
            <a:r>
              <a:rPr lang="en-ZA" sz="2600" b="1" dirty="0">
                <a:latin typeface="Lucida Sans" panose="020B0602030504020204" pitchFamily="34" charset="0"/>
              </a:rPr>
              <a:t>Centralised pooling of funds; direct interactions with HEI</a:t>
            </a:r>
          </a:p>
          <a:p>
            <a:r>
              <a:rPr lang="en-ZA" sz="2600" b="1" dirty="0">
                <a:latin typeface="Lucida Sans" panose="020B0602030504020204" pitchFamily="34" charset="0"/>
              </a:rPr>
              <a:t>Replenishment – permanent collection from ALL graduates plus exit tax for those who emigrate</a:t>
            </a:r>
          </a:p>
          <a:p>
            <a:r>
              <a:rPr lang="en-ZA" sz="2600" b="1" dirty="0">
                <a:latin typeface="Lucida Sans" panose="020B0602030504020204" pitchFamily="34" charset="0"/>
              </a:rPr>
              <a:t>The students WANT TO PAY for free education – at the appropriate point which is not at student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2926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Funding the system – source of investment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0330633"/>
              </p:ext>
            </p:extLst>
          </p:nvPr>
        </p:nvGraphicFramePr>
        <p:xfrm>
          <a:off x="100065" y="1477107"/>
          <a:ext cx="10581650" cy="506339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70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2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5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4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283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6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Source of Income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Current Rate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Proposed Rate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Additional funding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Qualitative considerations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Skills Development Levy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1%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2%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R13.8 billion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Flexibility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Ease of administration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1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Corporate Tax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28%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30%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R13 billion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Impact</a:t>
                      </a:r>
                      <a:r>
                        <a:rPr lang="en-ZA" sz="1800" b="1" baseline="0" dirty="0">
                          <a:effectLst/>
                          <a:latin typeface="Lucida Sans" panose="020B0602030504020204" pitchFamily="34" charset="0"/>
                        </a:rPr>
                        <a:t> on competitiveness and FDI attraction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Affects a specific cohort of taxpayers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Individual Tax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41%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42,5%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R3-R5 billion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In line with the ‘social justice’ imperative of taxing the rich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Affects a limited tax base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Windfall Tax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NIL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--  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R26 billion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Justice tax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Likely to be once-off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Wealth Taxes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Lucida Sans" panose="020B0602030504020204" pitchFamily="34" charset="0"/>
                        </a:rPr>
                        <a:t>15% - 20%</a:t>
                      </a:r>
                      <a:endParaRPr lang="en-ZA" sz="1800" b="1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15% - 20%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Negligible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Lucida Sans" panose="020B0602030504020204" pitchFamily="34" charset="0"/>
                        </a:rPr>
                        <a:t>Least favourable due to minimal income</a:t>
                      </a:r>
                      <a:endParaRPr lang="en-ZA" sz="1800" b="1" dirty="0">
                        <a:effectLst/>
                        <a:latin typeface="Lucida Sans" panose="020B0602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585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Funding the poor vs middle class vs wealthy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6" y="1407919"/>
            <a:ext cx="10084053" cy="5072394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Overall philosophy – universal funding for all undergraduates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Rollout – poor, then middle class, then everyone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Recommended approach – full subsidy for the poor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Family contribution on a sliding scale in line with ability to pay as advocated in the 1997 White Paper for the middle class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Ceiling of R600 000 (matches DHET ceiling)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Collection mechanism – annuity approach on all ‘new’ graduates – triggered by SARS tax ‘participation’</a:t>
            </a:r>
          </a:p>
        </p:txBody>
      </p:sp>
    </p:spTree>
    <p:extLst>
      <p:ext uri="{BB962C8B-B14F-4D97-AF65-F5344CB8AC3E}">
        <p14:creationId xmlns:p14="http://schemas.microsoft.com/office/powerpoint/2010/main" xmlns="" val="274047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319193" y="31283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  <a:cs typeface="Arial" panose="020B0604020202020204" pitchFamily="34" charset="0"/>
              </a:rPr>
              <a:t>Our universities – A picture of inequality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38" y="1319917"/>
            <a:ext cx="9053222" cy="5327374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46173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Differentiated funding – option 1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0006918"/>
              </p:ext>
            </p:extLst>
          </p:nvPr>
        </p:nvGraphicFramePr>
        <p:xfrm>
          <a:off x="166116" y="1220070"/>
          <a:ext cx="10515601" cy="5434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171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854221700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xmlns="" val="2022951166"/>
                    </a:ext>
                  </a:extLst>
                </a:gridCol>
                <a:gridCol w="3458817">
                  <a:extLst>
                    <a:ext uri="{9D8B030D-6E8A-4147-A177-3AD203B41FA5}">
                      <a16:colId xmlns:a16="http://schemas.microsoft.com/office/drawing/2014/main" xmlns="" val="1343664106"/>
                    </a:ext>
                  </a:extLst>
                </a:gridCol>
                <a:gridCol w="2266587">
                  <a:extLst>
                    <a:ext uri="{9D8B030D-6E8A-4147-A177-3AD203B41FA5}">
                      <a16:colId xmlns:a16="http://schemas.microsoft.com/office/drawing/2014/main" xmlns="" val="26306629"/>
                    </a:ext>
                  </a:extLst>
                </a:gridCol>
              </a:tblGrid>
              <a:tr h="895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contribution (minimum)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contribution (maximum)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Subsidy funding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67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Quintile 1 – 3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for regulation time plus 1 year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589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R300 000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Quintile 4 – 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for regulation time 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1421353"/>
                  </a:ext>
                </a:extLst>
              </a:tr>
              <a:tr h="1223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R300 001 – R450 000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on the excess above R300 001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 on the first R300 000 PLUS 25% on the amount between R300 000  &amp;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R37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 (8,33%)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 above family contribution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1351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R450 001 – R600 000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4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PLUS 30% on the excess above R450 001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R37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on the first R450 000 PLUS 30% on the amount between R450 000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R600 000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R82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(13,75%)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 above family contribution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702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Class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cost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cost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5977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Differentiated funding – option 2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4426577"/>
              </p:ext>
            </p:extLst>
          </p:nvPr>
        </p:nvGraphicFramePr>
        <p:xfrm>
          <a:off x="166116" y="1350893"/>
          <a:ext cx="10183832" cy="4810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110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603513">
                  <a:extLst>
                    <a:ext uri="{9D8B030D-6E8A-4147-A177-3AD203B41FA5}">
                      <a16:colId xmlns:a16="http://schemas.microsoft.com/office/drawing/2014/main" xmlns="" val="2854221700"/>
                    </a:ext>
                  </a:extLst>
                </a:gridCol>
                <a:gridCol w="2411896">
                  <a:extLst>
                    <a:ext uri="{9D8B030D-6E8A-4147-A177-3AD203B41FA5}">
                      <a16:colId xmlns:a16="http://schemas.microsoft.com/office/drawing/2014/main" xmlns="" val="2022951166"/>
                    </a:ext>
                  </a:extLst>
                </a:gridCol>
                <a:gridCol w="3432313">
                  <a:extLst>
                    <a:ext uri="{9D8B030D-6E8A-4147-A177-3AD203B41FA5}">
                      <a16:colId xmlns:a16="http://schemas.microsoft.com/office/drawing/2014/main" xmlns="" val="1343664106"/>
                    </a:ext>
                  </a:extLst>
                </a:gridCol>
              </a:tblGrid>
              <a:tr h="921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contribution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contribution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692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Quintile 1 – 3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for regulation plus 1 year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606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R300 000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Quintile 4 – 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for regulation time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1421353"/>
                  </a:ext>
                </a:extLst>
              </a:tr>
              <a:tr h="89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R300 001 – R450 000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 over state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contribution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 of family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income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R450 001 – R600 000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4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 over state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contribution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7,5%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family income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723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Class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cost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cost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7204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The Way Forward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7554792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776699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Socio-economic considerations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407919"/>
            <a:ext cx="9997608" cy="4711527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Is it a public good?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Should the rich be accommodated?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Is higher education elitist?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Isn’t Basic Education more important?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We are already over-taxed, leave us alone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Will the country and society ever benefit?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Can this ever be implemented?</a:t>
            </a:r>
          </a:p>
        </p:txBody>
      </p:sp>
    </p:spTree>
    <p:extLst>
      <p:ext uri="{BB962C8B-B14F-4D97-AF65-F5344CB8AC3E}">
        <p14:creationId xmlns:p14="http://schemas.microsoft.com/office/powerpoint/2010/main" xmlns="" val="269795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Public good?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227824"/>
            <a:ext cx="10283299" cy="4711527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Higher education is a public good with significant private benefits – costs must be shared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Recommendation – graduate levy to compensate for the cost to society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Corporate graduate levy on ALL graduates – even those who pay their own way are paying into a heavily subsidised system so they need to compensate society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Corporate graduate levy needs to be ring-fenced for higher education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Over time – burden of funding higher education shifts towards the graduates themselves rather than state – it is free education for the state and society</a:t>
            </a:r>
          </a:p>
          <a:p>
            <a:endParaRPr lang="en-ZA" sz="2700" b="1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310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Should the rich be accommodated?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407919"/>
            <a:ext cx="10163566" cy="5273920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Discretionary approach – rich pay their own way but only if they send their children to local HEI (participation) 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They pay for the duration of study (tenure)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They pay tuition only (limited contribution)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They pay subsidised fees (SA doesn’t distinguish between true cost (excluding state subsidy) and subsidised cost – i.e. – we are already giving them a leg up!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Alternative – accommodate them in exchange for higher taxes (long-term contribution to the system)</a:t>
            </a:r>
          </a:p>
        </p:txBody>
      </p:sp>
    </p:spTree>
    <p:extLst>
      <p:ext uri="{BB962C8B-B14F-4D97-AF65-F5344CB8AC3E}">
        <p14:creationId xmlns:p14="http://schemas.microsoft.com/office/powerpoint/2010/main" xmlns="" val="2662098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Elitist nature of higher education?	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407919"/>
            <a:ext cx="9997608" cy="4711527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Inequalities are fundamentally prevalent in SA – Gini coefficient approaching 0.70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Funding higher education benefits a minority – we argue it is only a minority due to the existing financial barriers to access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Opening up access improves participation rates and reduces </a:t>
            </a:r>
            <a:r>
              <a:rPr lang="en-ZA" sz="2700" b="1" i="1" dirty="0">
                <a:latin typeface="Lucida Sans" panose="020B0602030504020204" pitchFamily="34" charset="0"/>
              </a:rPr>
              <a:t>that</a:t>
            </a:r>
            <a:r>
              <a:rPr lang="en-ZA" sz="2700" b="1" dirty="0">
                <a:latin typeface="Lucida Sans" panose="020B0602030504020204" pitchFamily="34" charset="0"/>
              </a:rPr>
              <a:t> aspect of the inequality coefficient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Long-term view – funding higher education will not be at the expense of basic education and other social (first generation rights) initiatives</a:t>
            </a:r>
          </a:p>
        </p:txBody>
      </p:sp>
    </p:spTree>
    <p:extLst>
      <p:ext uri="{BB962C8B-B14F-4D97-AF65-F5344CB8AC3E}">
        <p14:creationId xmlns:p14="http://schemas.microsoft.com/office/powerpoint/2010/main" xmlns="" val="142823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Basic Education is a greater priority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407919"/>
            <a:ext cx="9997608" cy="4711527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Education system is wholly dysfunctional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Basic education’s limitations feed into higher education – both need to be addressed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We do not advocate for the reallocation of resources away from basic education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We seek to create a self-sustaining higher education system in the long-run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No part of the fix can be delayed whilst another is fixed</a:t>
            </a:r>
          </a:p>
        </p:txBody>
      </p:sp>
    </p:spTree>
    <p:extLst>
      <p:ext uri="{BB962C8B-B14F-4D97-AF65-F5344CB8AC3E}">
        <p14:creationId xmlns:p14="http://schemas.microsoft.com/office/powerpoint/2010/main" xmlns="" val="875294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Can anyone shoulder the tax burden?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6" y="1407919"/>
            <a:ext cx="10110557" cy="5178411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Individual tax burden at 41% - can it be increased in the short run? 42%? 43%?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Corporate tax burden – impact on FDI, economic growth, overall competitiveness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Balance needed – between fixing a social crisis with long-term benefits and the cost of disruption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Payroll taxes basket – latitude exists for an increase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Benefits to the country and society – increased education levels across the board. Social benefit indisputable</a:t>
            </a:r>
          </a:p>
        </p:txBody>
      </p:sp>
    </p:spTree>
    <p:extLst>
      <p:ext uri="{BB962C8B-B14F-4D97-AF65-F5344CB8AC3E}">
        <p14:creationId xmlns:p14="http://schemas.microsoft.com/office/powerpoint/2010/main" xmlns="" val="2901462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Implementation guideline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407919"/>
            <a:ext cx="9997608" cy="4711527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Current cohort – evaluate current students under new qualification rules (R300 000 test)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Roll out subsidy funding up to regulation time, no retrospective write-offs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New intake 2017 – subsidy funding across the board subject to the family contributions matrix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Rollout of centralised application platform – enable students to link academic status (including ranking) and funding status in advance (2018 intake)</a:t>
            </a:r>
          </a:p>
        </p:txBody>
      </p:sp>
    </p:spTree>
    <p:extLst>
      <p:ext uri="{BB962C8B-B14F-4D97-AF65-F5344CB8AC3E}">
        <p14:creationId xmlns:p14="http://schemas.microsoft.com/office/powerpoint/2010/main" xmlns="" val="263247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Who is in the system?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6814244"/>
              </p:ext>
            </p:extLst>
          </p:nvPr>
        </p:nvGraphicFramePr>
        <p:xfrm>
          <a:off x="280461" y="1312216"/>
          <a:ext cx="10103942" cy="52486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0914">
                  <a:extLst>
                    <a:ext uri="{9D8B030D-6E8A-4147-A177-3AD203B41FA5}">
                      <a16:colId xmlns:a16="http://schemas.microsoft.com/office/drawing/2014/main" xmlns="" val="2722475573"/>
                    </a:ext>
                  </a:extLst>
                </a:gridCol>
                <a:gridCol w="4714759">
                  <a:extLst>
                    <a:ext uri="{9D8B030D-6E8A-4147-A177-3AD203B41FA5}">
                      <a16:colId xmlns:a16="http://schemas.microsoft.com/office/drawing/2014/main" xmlns="" val="1912976466"/>
                    </a:ext>
                  </a:extLst>
                </a:gridCol>
                <a:gridCol w="2748269">
                  <a:extLst>
                    <a:ext uri="{9D8B030D-6E8A-4147-A177-3AD203B41FA5}">
                      <a16:colId xmlns:a16="http://schemas.microsoft.com/office/drawing/2014/main" xmlns="" val="497635230"/>
                    </a:ext>
                  </a:extLst>
                </a:gridCol>
              </a:tblGrid>
              <a:tr h="888815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latin typeface="Lucida Sans" panose="020B0602030504020204" pitchFamily="34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latin typeface="Lucida Sans" panose="020B0602030504020204" pitchFamily="34" charset="0"/>
                        </a:rPr>
                        <a:t>15 years of inequality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latin typeface="Lucida Sans" panose="020B0602030504020204" pitchFamily="34" charset="0"/>
                        </a:rPr>
                        <a:t>2014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38716316"/>
                  </a:ext>
                </a:extLst>
              </a:tr>
              <a:tr h="567552"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560</a:t>
                      </a:r>
                      <a:r>
                        <a:rPr lang="en-ZA" sz="2500" baseline="0" dirty="0">
                          <a:latin typeface="Lucida Sans" panose="020B0602030504020204" pitchFamily="34" charset="0"/>
                        </a:rPr>
                        <a:t> 000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University</a:t>
                      </a:r>
                      <a:r>
                        <a:rPr lang="en-ZA" sz="2500" baseline="0" dirty="0">
                          <a:latin typeface="Lucida Sans" panose="020B0602030504020204" pitchFamily="34" charset="0"/>
                        </a:rPr>
                        <a:t> enrolments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980</a:t>
                      </a:r>
                      <a:r>
                        <a:rPr lang="en-ZA" sz="2500" baseline="0" dirty="0">
                          <a:latin typeface="Lucida Sans" panose="020B0602030504020204" pitchFamily="34" charset="0"/>
                        </a:rPr>
                        <a:t> 000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3693727"/>
                  </a:ext>
                </a:extLst>
              </a:tr>
              <a:tr h="845741"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89</a:t>
                      </a:r>
                      <a:r>
                        <a:rPr lang="en-ZA" sz="2500" baseline="0" dirty="0">
                          <a:latin typeface="Lucida Sans" panose="020B0602030504020204" pitchFamily="34" charset="0"/>
                        </a:rPr>
                        <a:t> 000</a:t>
                      </a:r>
                    </a:p>
                    <a:p>
                      <a:pPr algn="ctr"/>
                      <a:r>
                        <a:rPr lang="en-ZA" sz="2500" baseline="0" dirty="0">
                          <a:latin typeface="Lucida Sans" panose="020B0602030504020204" pitchFamily="34" charset="0"/>
                        </a:rPr>
                        <a:t>(16%)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Number of beds (est.)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205 000</a:t>
                      </a:r>
                    </a:p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(21%)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28890646"/>
                  </a:ext>
                </a:extLst>
              </a:tr>
              <a:tr h="979608"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9,90%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Participation</a:t>
                      </a:r>
                      <a:r>
                        <a:rPr lang="en-ZA" sz="2500" baseline="0" dirty="0">
                          <a:latin typeface="Lucida Sans" panose="020B0602030504020204" pitchFamily="34" charset="0"/>
                        </a:rPr>
                        <a:t> rates – blacks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15%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5197479"/>
                  </a:ext>
                </a:extLst>
              </a:tr>
              <a:tr h="979608"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50%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Participation rates</a:t>
                      </a:r>
                      <a:r>
                        <a:rPr lang="en-ZA" sz="2500" baseline="0" dirty="0">
                          <a:latin typeface="Lucida Sans" panose="020B0602030504020204" pitchFamily="34" charset="0"/>
                        </a:rPr>
                        <a:t> – whites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57%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4966068"/>
                  </a:ext>
                </a:extLst>
              </a:tr>
              <a:tr h="979608"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R27 600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Government</a:t>
                      </a:r>
                      <a:r>
                        <a:rPr lang="en-ZA" sz="2500" baseline="0" dirty="0">
                          <a:latin typeface="Lucida Sans" panose="020B0602030504020204" pitchFamily="34" charset="0"/>
                        </a:rPr>
                        <a:t> cost per student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500" dirty="0">
                          <a:latin typeface="Lucida Sans" panose="020B0602030504020204" pitchFamily="34" charset="0"/>
                        </a:rPr>
                        <a:t>R23 600</a:t>
                      </a:r>
                      <a:endParaRPr lang="en-ZA" sz="2500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55385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6731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And then they all went to UCT…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6" y="1407919"/>
            <a:ext cx="10150313" cy="5273920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Managing population within institutions – if it’s all free then some institutions will collapse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In any model – the rich will still buy their way into the system 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Need to allocate spaces to the poor and middle class in a fair manner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Recommendations – UCT Admissions policy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Wits Medical School reservations policy – for key/high-demand programmes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Ensures that poor students who qualify get access</a:t>
            </a:r>
          </a:p>
        </p:txBody>
      </p:sp>
    </p:spTree>
    <p:extLst>
      <p:ext uri="{BB962C8B-B14F-4D97-AF65-F5344CB8AC3E}">
        <p14:creationId xmlns:p14="http://schemas.microsoft.com/office/powerpoint/2010/main" xmlns="" val="1892986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And then they all went to UCT…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6" y="1407919"/>
            <a:ext cx="10150313" cy="5273920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Enrolment plans for high-demand offerings needs constructive intervention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Long-run – incentive for staying at a local HEI?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Alignment of entrance criteria for ‘similar’ offerings?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Fixed state contribution model has 2 possible consequences – </a:t>
            </a:r>
          </a:p>
          <a:p>
            <a:pPr lvl="1"/>
            <a:r>
              <a:rPr lang="en-ZA" sz="2800" b="1" dirty="0">
                <a:latin typeface="Lucida Sans" panose="020B0602030504020204" pitchFamily="34" charset="0"/>
              </a:rPr>
              <a:t>Middle class happy to bear the burden of the family contribution and go to UCT and pay the excess OR</a:t>
            </a:r>
          </a:p>
          <a:p>
            <a:pPr lvl="1"/>
            <a:r>
              <a:rPr lang="en-ZA" sz="2800" b="1" dirty="0">
                <a:latin typeface="Lucida Sans" panose="020B0602030504020204" pitchFamily="34" charset="0"/>
              </a:rPr>
              <a:t>Move to an institution where the state contribution covers all their costs</a:t>
            </a:r>
          </a:p>
        </p:txBody>
      </p:sp>
    </p:spTree>
    <p:extLst>
      <p:ext uri="{BB962C8B-B14F-4D97-AF65-F5344CB8AC3E}">
        <p14:creationId xmlns:p14="http://schemas.microsoft.com/office/powerpoint/2010/main" xmlns="" val="2140849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Corporate graduate levy – the mechanics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407919"/>
            <a:ext cx="9997608" cy="4711527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Triggered once graduates are in the tax net – i.e.: apply existing tax thresholds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Cost to employee – similar to UIF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Recommendation – additional  1% in the first 3 brackets; additional 2% on top 3 brackets – progressive payment </a:t>
            </a:r>
            <a:r>
              <a:rPr lang="en-ZA" sz="2700" b="1" dirty="0" err="1">
                <a:latin typeface="Lucida Sans" panose="020B0602030504020204" pitchFamily="34" charset="0"/>
              </a:rPr>
              <a:t>syse</a:t>
            </a:r>
            <a:r>
              <a:rPr lang="en-ZA" sz="2700" b="1" dirty="0">
                <a:latin typeface="Lucida Sans" panose="020B0602030504020204" pitchFamily="34" charset="0"/>
              </a:rPr>
              <a:t>,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Raises funding that is ploughed back into the Education Fund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Supplemented by the skills levy contribution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Mission – to create a self-sustaining fund and ensure the state is not required to fund university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8445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Current tax rates – individuals 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5946670"/>
              </p:ext>
            </p:extLst>
          </p:nvPr>
        </p:nvGraphicFramePr>
        <p:xfrm>
          <a:off x="421624" y="1771226"/>
          <a:ext cx="10127107" cy="398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969">
                  <a:extLst>
                    <a:ext uri="{9D8B030D-6E8A-4147-A177-3AD203B41FA5}">
                      <a16:colId xmlns:a16="http://schemas.microsoft.com/office/drawing/2014/main" xmlns="" val="1178223459"/>
                    </a:ext>
                  </a:extLst>
                </a:gridCol>
                <a:gridCol w="2375907">
                  <a:extLst>
                    <a:ext uri="{9D8B030D-6E8A-4147-A177-3AD203B41FA5}">
                      <a16:colId xmlns:a16="http://schemas.microsoft.com/office/drawing/2014/main" xmlns="" val="2353320247"/>
                    </a:ext>
                  </a:extLst>
                </a:gridCol>
                <a:gridCol w="1703454">
                  <a:extLst>
                    <a:ext uri="{9D8B030D-6E8A-4147-A177-3AD203B41FA5}">
                      <a16:colId xmlns:a16="http://schemas.microsoft.com/office/drawing/2014/main" xmlns="" val="3968732276"/>
                    </a:ext>
                  </a:extLst>
                </a:gridCol>
                <a:gridCol w="2531777">
                  <a:extLst>
                    <a:ext uri="{9D8B030D-6E8A-4147-A177-3AD203B41FA5}">
                      <a16:colId xmlns:a16="http://schemas.microsoft.com/office/drawing/2014/main" xmlns="" val="648311656"/>
                    </a:ext>
                  </a:extLst>
                </a:gridCol>
              </a:tblGrid>
              <a:tr h="910142"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Income Bracket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Marginal Tax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Current</a:t>
                      </a:r>
                      <a:r>
                        <a:rPr lang="en-ZA" sz="2100" baseline="0" dirty="0">
                          <a:latin typeface="Lucida Sans" panose="020B0602030504020204" pitchFamily="34" charset="0"/>
                        </a:rPr>
                        <a:t> collection</a:t>
                      </a:r>
                      <a:endParaRPr lang="en-ZA" sz="2100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Proposed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3336826"/>
                  </a:ext>
                </a:extLst>
              </a:tr>
              <a:tr h="511955">
                <a:tc>
                  <a:txBody>
                    <a:bodyPr/>
                    <a:lstStyle/>
                    <a:p>
                      <a:r>
                        <a:rPr lang="en-ZA" sz="2100" dirty="0">
                          <a:latin typeface="Lucida Sans" panose="020B0602030504020204" pitchFamily="34" charset="0"/>
                        </a:rPr>
                        <a:t>R0 – R188 000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???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9808989"/>
                  </a:ext>
                </a:extLst>
              </a:tr>
              <a:tr h="511955">
                <a:tc>
                  <a:txBody>
                    <a:bodyPr/>
                    <a:lstStyle/>
                    <a:p>
                      <a:r>
                        <a:rPr lang="en-ZA" sz="2100" dirty="0">
                          <a:latin typeface="Lucida Sans" panose="020B0602030504020204" pitchFamily="34" charset="0"/>
                        </a:rPr>
                        <a:t>R188 000 – R293 600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???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27%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13376231"/>
                  </a:ext>
                </a:extLst>
              </a:tr>
              <a:tr h="511955">
                <a:tc>
                  <a:txBody>
                    <a:bodyPr/>
                    <a:lstStyle/>
                    <a:p>
                      <a:r>
                        <a:rPr lang="en-ZA" sz="2100" dirty="0">
                          <a:latin typeface="Lucida Sans" panose="020B0602030504020204" pitchFamily="34" charset="0"/>
                        </a:rPr>
                        <a:t>R293 601 – R406 400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???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32%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5117084"/>
                  </a:ext>
                </a:extLst>
              </a:tr>
              <a:tr h="511955">
                <a:tc>
                  <a:txBody>
                    <a:bodyPr/>
                    <a:lstStyle/>
                    <a:p>
                      <a:r>
                        <a:rPr lang="en-ZA" sz="2100" dirty="0">
                          <a:latin typeface="Lucida Sans" panose="020B0602030504020204" pitchFamily="34" charset="0"/>
                        </a:rPr>
                        <a:t>R406 401 – R550</a:t>
                      </a:r>
                      <a:r>
                        <a:rPr lang="en-ZA" sz="2100" baseline="0" dirty="0">
                          <a:latin typeface="Lucida Sans" panose="020B0602030504020204" pitchFamily="34" charset="0"/>
                        </a:rPr>
                        <a:t> 100</a:t>
                      </a:r>
                      <a:endParaRPr lang="en-ZA" sz="2100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???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38%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363743"/>
                  </a:ext>
                </a:extLst>
              </a:tr>
              <a:tr h="511955">
                <a:tc>
                  <a:txBody>
                    <a:bodyPr/>
                    <a:lstStyle/>
                    <a:p>
                      <a:r>
                        <a:rPr lang="en-ZA" sz="2100" dirty="0">
                          <a:latin typeface="Lucida Sans" panose="020B0602030504020204" pitchFamily="34" charset="0"/>
                        </a:rPr>
                        <a:t>R550 101 – R701 300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???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0280279"/>
                  </a:ext>
                </a:extLst>
              </a:tr>
              <a:tr h="511955">
                <a:tc>
                  <a:txBody>
                    <a:bodyPr/>
                    <a:lstStyle/>
                    <a:p>
                      <a:r>
                        <a:rPr lang="en-ZA" sz="2100" dirty="0">
                          <a:latin typeface="Lucida Sans" panose="020B0602030504020204" pitchFamily="34" charset="0"/>
                        </a:rPr>
                        <a:t>R701 300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???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42,5%/43%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29476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8677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Cost implications – how much can we do?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6" y="1421171"/>
            <a:ext cx="10445667" cy="4886864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Assumptions – 2017 intake; projected for 2017-2020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Cohort size – 100 000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Cohort split – </a:t>
            </a:r>
          </a:p>
          <a:p>
            <a:pPr lvl="1"/>
            <a:r>
              <a:rPr lang="en-ZA" sz="2500" b="1" dirty="0">
                <a:latin typeface="Lucida Sans" panose="020B0602030504020204" pitchFamily="34" charset="0"/>
              </a:rPr>
              <a:t>Certificates – 17% (17 000)</a:t>
            </a:r>
          </a:p>
          <a:p>
            <a:pPr lvl="1"/>
            <a:r>
              <a:rPr lang="en-ZA" sz="2500" b="1" dirty="0">
                <a:latin typeface="Lucida Sans" panose="020B0602030504020204" pitchFamily="34" charset="0"/>
              </a:rPr>
              <a:t>Diplomas – 33% (33 000)</a:t>
            </a:r>
          </a:p>
          <a:p>
            <a:pPr lvl="1"/>
            <a:r>
              <a:rPr lang="en-ZA" sz="2500" b="1" dirty="0">
                <a:latin typeface="Lucida Sans" panose="020B0602030504020204" pitchFamily="34" charset="0"/>
              </a:rPr>
              <a:t>3-year degrees – 30% (30 000)</a:t>
            </a:r>
          </a:p>
          <a:p>
            <a:pPr lvl="1"/>
            <a:r>
              <a:rPr lang="en-ZA" sz="2500" b="1" dirty="0">
                <a:latin typeface="Lucida Sans" panose="020B0602030504020204" pitchFamily="34" charset="0"/>
              </a:rPr>
              <a:t>4-year degrees – 20% (20 000)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Average tuition cost – R40 000 – inflate at 8% to 2020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Average full cost of study – R80 000 (2016: R74 820) – inflate at 8% to 2020</a:t>
            </a:r>
          </a:p>
        </p:txBody>
      </p:sp>
    </p:spTree>
    <p:extLst>
      <p:ext uri="{BB962C8B-B14F-4D97-AF65-F5344CB8AC3E}">
        <p14:creationId xmlns:p14="http://schemas.microsoft.com/office/powerpoint/2010/main" xmlns="" val="94419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5" y="269123"/>
            <a:ext cx="1067796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Cost implications – intake of 100 000 in 2017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1996135"/>
              </p:ext>
            </p:extLst>
          </p:nvPr>
        </p:nvGraphicFramePr>
        <p:xfrm>
          <a:off x="166115" y="1356641"/>
          <a:ext cx="10515601" cy="5097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171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854221700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xmlns="" val="2022951166"/>
                    </a:ext>
                  </a:extLst>
                </a:gridCol>
                <a:gridCol w="1789042">
                  <a:extLst>
                    <a:ext uri="{9D8B030D-6E8A-4147-A177-3AD203B41FA5}">
                      <a16:colId xmlns:a16="http://schemas.microsoft.com/office/drawing/2014/main" xmlns="" val="1343664106"/>
                    </a:ext>
                  </a:extLst>
                </a:gridCol>
                <a:gridCol w="2219972">
                  <a:extLst>
                    <a:ext uri="{9D8B030D-6E8A-4147-A177-3AD203B41FA5}">
                      <a16:colId xmlns:a16="http://schemas.microsoft.com/office/drawing/2014/main" xmlns="" val="26306629"/>
                    </a:ext>
                  </a:extLst>
                </a:gridCol>
                <a:gridCol w="1875415">
                  <a:extLst>
                    <a:ext uri="{9D8B030D-6E8A-4147-A177-3AD203B41FA5}">
                      <a16:colId xmlns:a16="http://schemas.microsoft.com/office/drawing/2014/main" xmlns="" val="1041418669"/>
                    </a:ext>
                  </a:extLst>
                </a:gridCol>
              </a:tblGrid>
              <a:tr h="895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Participation rates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students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Tuition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cost – Average is R40 000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Average full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cost of study – R80 000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67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Quintile 1 – 3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589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R300 000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Quintile 4 – 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R600m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200m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1421353"/>
                  </a:ext>
                </a:extLst>
              </a:tr>
              <a:tr h="876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R300 001 – R450 000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R1 600m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R450 001 – R600 000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4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R1 000m (R1bn)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R2 000m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702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Class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R1 200m (R1,2bn)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R2 400m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  <a:tr h="605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billion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 billion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3736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1579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Differentiated funding – option 1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588704"/>
              </p:ext>
            </p:extLst>
          </p:nvPr>
        </p:nvGraphicFramePr>
        <p:xfrm>
          <a:off x="166116" y="1220070"/>
          <a:ext cx="10515601" cy="5366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171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854221700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xmlns="" val="2022951166"/>
                    </a:ext>
                  </a:extLst>
                </a:gridCol>
                <a:gridCol w="3458817">
                  <a:extLst>
                    <a:ext uri="{9D8B030D-6E8A-4147-A177-3AD203B41FA5}">
                      <a16:colId xmlns:a16="http://schemas.microsoft.com/office/drawing/2014/main" xmlns="" val="1343664106"/>
                    </a:ext>
                  </a:extLst>
                </a:gridCol>
                <a:gridCol w="2266587">
                  <a:extLst>
                    <a:ext uri="{9D8B030D-6E8A-4147-A177-3AD203B41FA5}">
                      <a16:colId xmlns:a16="http://schemas.microsoft.com/office/drawing/2014/main" xmlns="" val="26306629"/>
                    </a:ext>
                  </a:extLst>
                </a:gridCol>
              </a:tblGrid>
              <a:tr h="895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contribution (minimum)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contribution (maximum)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Subsidy funding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67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Quintile 1 – 3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for regulation time plus 1 year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589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R300 000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Quintile 4 – 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for regulation time 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1421353"/>
                  </a:ext>
                </a:extLst>
              </a:tr>
              <a:tr h="1223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R300 001 – R450 000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on the excess above R300 001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the first R300 000 PLUS 25% on the amount between R300 000  &amp;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R37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 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(8,33%)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 above family contribution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1283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R450 001 – R600 000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4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PLUS 30% on the excess above R450 001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R37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the first R450 000 PLUS 30% on the amount between R450 000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R600 000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R82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(13,75%)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 above family contribution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702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Class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cost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cost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0820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5" y="269123"/>
            <a:ext cx="1067796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Cost implications – option 1 – tuition only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0248649"/>
              </p:ext>
            </p:extLst>
          </p:nvPr>
        </p:nvGraphicFramePr>
        <p:xfrm>
          <a:off x="166114" y="1422903"/>
          <a:ext cx="10080972" cy="5121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4564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xmlns="" val="2022951166"/>
                    </a:ext>
                  </a:extLst>
                </a:gridCol>
                <a:gridCol w="1457739">
                  <a:extLst>
                    <a:ext uri="{9D8B030D-6E8A-4147-A177-3AD203B41FA5}">
                      <a16:colId xmlns:a16="http://schemas.microsoft.com/office/drawing/2014/main" xmlns="" val="26306629"/>
                    </a:ext>
                  </a:extLst>
                </a:gridCol>
                <a:gridCol w="2544417">
                  <a:extLst>
                    <a:ext uri="{9D8B030D-6E8A-4147-A177-3AD203B41FA5}">
                      <a16:colId xmlns:a16="http://schemas.microsoft.com/office/drawing/2014/main" xmlns="" val="1041418669"/>
                    </a:ext>
                  </a:extLst>
                </a:gridCol>
                <a:gridCol w="2057243">
                  <a:extLst>
                    <a:ext uri="{9D8B030D-6E8A-4147-A177-3AD203B41FA5}">
                      <a16:colId xmlns:a16="http://schemas.microsoft.com/office/drawing/2014/main" xmlns="" val="4291859585"/>
                    </a:ext>
                  </a:extLst>
                </a:gridCol>
              </a:tblGrid>
              <a:tr h="887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Participation rates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Tuition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cost only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Family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contribution (using midpoint)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State subsidy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666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Quin 1 –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 (10 000)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584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R300 000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Quin 4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5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 (15 000)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R600m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R600m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1421353"/>
                  </a:ext>
                </a:extLst>
              </a:tr>
              <a:tr h="707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R300 001 – R450 000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 (20 000)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R18 750 per student = R375m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R425m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87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R450 001 – R600 000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 (25 000)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R60 000 per student – limited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actual cost = R1bn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696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 (30 000)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R1,2bn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R1,2bn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  <a:tr h="696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billion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R2,575bn (64%)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R1,425bn (36%)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3736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1427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5" y="269123"/>
            <a:ext cx="1067796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Cost implications – option 1 – full cost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3363085"/>
              </p:ext>
            </p:extLst>
          </p:nvPr>
        </p:nvGraphicFramePr>
        <p:xfrm>
          <a:off x="166114" y="1409651"/>
          <a:ext cx="10581789" cy="5063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4277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613622">
                  <a:extLst>
                    <a:ext uri="{9D8B030D-6E8A-4147-A177-3AD203B41FA5}">
                      <a16:colId xmlns:a16="http://schemas.microsoft.com/office/drawing/2014/main" xmlns="" val="2022951166"/>
                    </a:ext>
                  </a:extLst>
                </a:gridCol>
                <a:gridCol w="1831744">
                  <a:extLst>
                    <a:ext uri="{9D8B030D-6E8A-4147-A177-3AD203B41FA5}">
                      <a16:colId xmlns:a16="http://schemas.microsoft.com/office/drawing/2014/main" xmlns="" val="26306629"/>
                    </a:ext>
                  </a:extLst>
                </a:gridCol>
                <a:gridCol w="2650434">
                  <a:extLst>
                    <a:ext uri="{9D8B030D-6E8A-4147-A177-3AD203B41FA5}">
                      <a16:colId xmlns:a16="http://schemas.microsoft.com/office/drawing/2014/main" xmlns="" val="1041418669"/>
                    </a:ext>
                  </a:extLst>
                </a:gridCol>
                <a:gridCol w="1961712">
                  <a:extLst>
                    <a:ext uri="{9D8B030D-6E8A-4147-A177-3AD203B41FA5}">
                      <a16:colId xmlns:a16="http://schemas.microsoft.com/office/drawing/2014/main" xmlns="" val="4291859585"/>
                    </a:ext>
                  </a:extLst>
                </a:gridCol>
              </a:tblGrid>
              <a:tr h="877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Participation rates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Full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cost of study – R80K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Family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contribution (using midpoint)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State subsidy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65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Quin 1 –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 (10 000)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R300 000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Quin 4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5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 (15 000)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R1,2bn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R1,2bn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1421353"/>
                  </a:ext>
                </a:extLst>
              </a:tr>
              <a:tr h="699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R300 001 – R450 000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 (20 000)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R1,6bn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R18 750 per student = R375m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R1,225bn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863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R450 001 – R600 000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 (25 000)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R60 000 per student 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 R1,5bn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R500m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688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 (30 000)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R2,4bn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R2,4bn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  <a:tr h="688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billion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R4,275bn (53%)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,7</a:t>
                      </a: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25bn (47%)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3736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4372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Differentiated funding – option 2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66116" y="1350893"/>
          <a:ext cx="10183832" cy="4810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110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603513">
                  <a:extLst>
                    <a:ext uri="{9D8B030D-6E8A-4147-A177-3AD203B41FA5}">
                      <a16:colId xmlns:a16="http://schemas.microsoft.com/office/drawing/2014/main" xmlns="" val="2854221700"/>
                    </a:ext>
                  </a:extLst>
                </a:gridCol>
                <a:gridCol w="2411896">
                  <a:extLst>
                    <a:ext uri="{9D8B030D-6E8A-4147-A177-3AD203B41FA5}">
                      <a16:colId xmlns:a16="http://schemas.microsoft.com/office/drawing/2014/main" xmlns="" val="2022951166"/>
                    </a:ext>
                  </a:extLst>
                </a:gridCol>
                <a:gridCol w="3432313">
                  <a:extLst>
                    <a:ext uri="{9D8B030D-6E8A-4147-A177-3AD203B41FA5}">
                      <a16:colId xmlns:a16="http://schemas.microsoft.com/office/drawing/2014/main" xmlns="" val="1343664106"/>
                    </a:ext>
                  </a:extLst>
                </a:gridCol>
              </a:tblGrid>
              <a:tr h="921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contribution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contribution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692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Quintile 1 – 3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for regulation plus 1 year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606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R300 000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Quintile 4 – 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for regulation time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1421353"/>
                  </a:ext>
                </a:extLst>
              </a:tr>
              <a:tr h="89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R300 001 – R450 000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 over state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contribution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 of family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income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R450 001 – R600 000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4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 over state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contribution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7,5%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family income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723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Class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cost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cost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03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319193" y="31283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  <a:cs typeface="Arial" panose="020B0604020202020204" pitchFamily="34" charset="0"/>
              </a:rPr>
              <a:t>Our universities – NSFAS &amp; poor collections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19192" y="1308295"/>
            <a:ext cx="10192431" cy="4871843"/>
          </a:xfrm>
        </p:spPr>
        <p:txBody>
          <a:bodyPr>
            <a:normAutofit/>
          </a:bodyPr>
          <a:lstStyle/>
          <a:p>
            <a:r>
              <a:rPr lang="en-ZA" sz="2500" b="1" dirty="0">
                <a:latin typeface="Lucida Sans" panose="020B0602030504020204" pitchFamily="34" charset="0"/>
              </a:rPr>
              <a:t>Convertible loan system aimed at poor students</a:t>
            </a:r>
          </a:p>
          <a:p>
            <a:r>
              <a:rPr lang="en-ZA" sz="2500" b="1" dirty="0">
                <a:latin typeface="Lucida Sans" panose="020B0602030504020204" pitchFamily="34" charset="0"/>
              </a:rPr>
              <a:t>2 phases – TEFSA (until 1999); NSFAS – since 1999</a:t>
            </a:r>
          </a:p>
          <a:p>
            <a:r>
              <a:rPr lang="en-ZA" sz="2500" b="1" dirty="0">
                <a:latin typeface="Lucida Sans" panose="020B0602030504020204" pitchFamily="34" charset="0"/>
              </a:rPr>
              <a:t>Associated with the black tax phenomenon</a:t>
            </a:r>
          </a:p>
          <a:p>
            <a:r>
              <a:rPr lang="en-ZA" sz="2500" b="1" dirty="0">
                <a:latin typeface="Lucida Sans" panose="020B0602030504020204" pitchFamily="34" charset="0"/>
              </a:rPr>
              <a:t>Suboptimal performance – administration, limited coverage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8987" t="34651" r="28088" b="42865"/>
          <a:stretch/>
        </p:blipFill>
        <p:spPr>
          <a:xfrm>
            <a:off x="1622067" y="3435031"/>
            <a:ext cx="7331102" cy="326109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36104" y="3429000"/>
            <a:ext cx="0" cy="50689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6103" y="3927945"/>
            <a:ext cx="866693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3631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5" y="269123"/>
            <a:ext cx="1067796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Cost implications – option 2 – tuition only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094842"/>
              </p:ext>
            </p:extLst>
          </p:nvPr>
        </p:nvGraphicFramePr>
        <p:xfrm>
          <a:off x="166115" y="1277129"/>
          <a:ext cx="10409124" cy="5152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115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497492">
                  <a:extLst>
                    <a:ext uri="{9D8B030D-6E8A-4147-A177-3AD203B41FA5}">
                      <a16:colId xmlns:a16="http://schemas.microsoft.com/office/drawing/2014/main" xmlns="" val="26306629"/>
                    </a:ext>
                  </a:extLst>
                </a:gridCol>
                <a:gridCol w="2345635">
                  <a:extLst>
                    <a:ext uri="{9D8B030D-6E8A-4147-A177-3AD203B41FA5}">
                      <a16:colId xmlns:a16="http://schemas.microsoft.com/office/drawing/2014/main" xmlns="" val="1041418669"/>
                    </a:ext>
                  </a:extLst>
                </a:gridCol>
                <a:gridCol w="3829882">
                  <a:extLst>
                    <a:ext uri="{9D8B030D-6E8A-4147-A177-3AD203B41FA5}">
                      <a16:colId xmlns:a16="http://schemas.microsoft.com/office/drawing/2014/main" xmlns="" val="4291859585"/>
                    </a:ext>
                  </a:extLst>
                </a:gridCol>
              </a:tblGrid>
              <a:tr h="684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Tuition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cost only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Family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contribution (using midpoint)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State subsidy (using midpoint)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666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Quin 1 –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(10 000 students)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584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R300 000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Quin 4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5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(15 000 students)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R600m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R600m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1421353"/>
                  </a:ext>
                </a:extLst>
              </a:tr>
              <a:tr h="707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R300 001 – R450 000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(20 000 students)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 of family income = R56 250 per student (limited to R40 000 each) = R800m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7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R450 001 – R600 000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(25 000 students)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R625 per student = R15,625m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7,5% of family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income = R39 375 per student = R984,375m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662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R600 000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(30 000 students)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R1,2bn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R1,2bn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billion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R1,215bn (30%)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R2,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785</a:t>
                      </a: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bn (70%)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3736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3490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5" y="269123"/>
            <a:ext cx="1067796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Cost implications – option 2 – full cost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1477666"/>
              </p:ext>
            </p:extLst>
          </p:nvPr>
        </p:nvGraphicFramePr>
        <p:xfrm>
          <a:off x="166115" y="1277129"/>
          <a:ext cx="10409124" cy="5319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115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497492">
                  <a:extLst>
                    <a:ext uri="{9D8B030D-6E8A-4147-A177-3AD203B41FA5}">
                      <a16:colId xmlns:a16="http://schemas.microsoft.com/office/drawing/2014/main" xmlns="" val="26306629"/>
                    </a:ext>
                  </a:extLst>
                </a:gridCol>
                <a:gridCol w="2345635">
                  <a:extLst>
                    <a:ext uri="{9D8B030D-6E8A-4147-A177-3AD203B41FA5}">
                      <a16:colId xmlns:a16="http://schemas.microsoft.com/office/drawing/2014/main" xmlns="" val="1041418669"/>
                    </a:ext>
                  </a:extLst>
                </a:gridCol>
                <a:gridCol w="3829882">
                  <a:extLst>
                    <a:ext uri="{9D8B030D-6E8A-4147-A177-3AD203B41FA5}">
                      <a16:colId xmlns:a16="http://schemas.microsoft.com/office/drawing/2014/main" xmlns="" val="4291859585"/>
                    </a:ext>
                  </a:extLst>
                </a:gridCol>
              </a:tblGrid>
              <a:tr h="684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Full cost (R80K)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Family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contribution (using midpoint)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State subsidy (using midpoint)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666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Quin 1 –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(10 000 students)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584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R300 000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Quin 4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5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(15 000 students)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R1,2bn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R1,2bn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1421353"/>
                  </a:ext>
                </a:extLst>
              </a:tr>
              <a:tr h="707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R300 001 – R450 000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(20 000 students)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R1,6bn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(R80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000 – R56 250) = R23 750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 student = R475m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 of family income = R56 250 per student = R1,125bn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714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R450 001 – R600 000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(25 000 students)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(R80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000 – R39 375) = R40 625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 student = R1,015bn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7,5% of family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income = R39 375 per student = R984,375m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662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R600 000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(30 000 students)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R2,4bn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R2,4bn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billion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R3,89bn (49%)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R4,11bn (51%)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3736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843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5" y="269123"/>
            <a:ext cx="1067796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From 2017 to 2020 – option 1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1906116"/>
              </p:ext>
            </p:extLst>
          </p:nvPr>
        </p:nvGraphicFramePr>
        <p:xfrm>
          <a:off x="166115" y="1343391"/>
          <a:ext cx="10329610" cy="4831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7659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722783">
                  <a:extLst>
                    <a:ext uri="{9D8B030D-6E8A-4147-A177-3AD203B41FA5}">
                      <a16:colId xmlns:a16="http://schemas.microsoft.com/office/drawing/2014/main" xmlns="" val="2022951166"/>
                    </a:ext>
                  </a:extLst>
                </a:gridCol>
                <a:gridCol w="1510747">
                  <a:extLst>
                    <a:ext uri="{9D8B030D-6E8A-4147-A177-3AD203B41FA5}">
                      <a16:colId xmlns:a16="http://schemas.microsoft.com/office/drawing/2014/main" xmlns="" val="26306629"/>
                    </a:ext>
                  </a:extLst>
                </a:gridCol>
                <a:gridCol w="1470993">
                  <a:extLst>
                    <a:ext uri="{9D8B030D-6E8A-4147-A177-3AD203B41FA5}">
                      <a16:colId xmlns:a16="http://schemas.microsoft.com/office/drawing/2014/main" xmlns="" val="1041418669"/>
                    </a:ext>
                  </a:extLst>
                </a:gridCol>
                <a:gridCol w="1351721">
                  <a:extLst>
                    <a:ext uri="{9D8B030D-6E8A-4147-A177-3AD203B41FA5}">
                      <a16:colId xmlns:a16="http://schemas.microsoft.com/office/drawing/2014/main" xmlns="" val="4291859585"/>
                    </a:ext>
                  </a:extLst>
                </a:gridCol>
                <a:gridCol w="1245707">
                  <a:extLst>
                    <a:ext uri="{9D8B030D-6E8A-4147-A177-3AD203B41FA5}">
                      <a16:colId xmlns:a16="http://schemas.microsoft.com/office/drawing/2014/main" xmlns="" val="1913139767"/>
                    </a:ext>
                  </a:extLst>
                </a:gridCol>
              </a:tblGrid>
              <a:tr h="877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cost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65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contribution – 64%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R2,575bn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R2,781bn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R3,003bn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R3,244bn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R11,58bn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subsidy – 36%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R1,425bn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R1,539bn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R1,662bn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R1,795bn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R6,42bn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1421353"/>
                  </a:ext>
                </a:extLst>
              </a:tr>
              <a:tr h="699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cost – tuition only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R4,32bn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R4,67bn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R5,04bn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R18bn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636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contribution (53%)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R4,275bn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R4,617bn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R4,986bn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R5,385bn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R19,2bn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688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subsidy (47%)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R3,725bn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R4,023bn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R4,345bn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R4,692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R16,8bn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  <a:tr h="688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full cost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R8,64bn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R9,34bn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R10,08bn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R36bn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3736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49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5" y="269123"/>
            <a:ext cx="1067796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From 2017 to 2020 – option 2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4879492"/>
              </p:ext>
            </p:extLst>
          </p:nvPr>
        </p:nvGraphicFramePr>
        <p:xfrm>
          <a:off x="166113" y="1343391"/>
          <a:ext cx="10479140" cy="4831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1487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634651">
                  <a:extLst>
                    <a:ext uri="{9D8B030D-6E8A-4147-A177-3AD203B41FA5}">
                      <a16:colId xmlns:a16="http://schemas.microsoft.com/office/drawing/2014/main" xmlns="" val="2022951166"/>
                    </a:ext>
                  </a:extLst>
                </a:gridCol>
                <a:gridCol w="1514901">
                  <a:extLst>
                    <a:ext uri="{9D8B030D-6E8A-4147-A177-3AD203B41FA5}">
                      <a16:colId xmlns:a16="http://schemas.microsoft.com/office/drawing/2014/main" xmlns="" val="26306629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xmlns="" val="1041418669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xmlns="" val="4291859585"/>
                    </a:ext>
                  </a:extLst>
                </a:gridCol>
                <a:gridCol w="1364775">
                  <a:extLst>
                    <a:ext uri="{9D8B030D-6E8A-4147-A177-3AD203B41FA5}">
                      <a16:colId xmlns:a16="http://schemas.microsoft.com/office/drawing/2014/main" xmlns="" val="1913139767"/>
                    </a:ext>
                  </a:extLst>
                </a:gridCol>
              </a:tblGrid>
              <a:tr h="877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cost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65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contribution – 30%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R1,215bn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R1,312bn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R1,417bn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R1,531bn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R5,475bn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580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subsidy – 70%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R2,785bn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R3,25bn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R3,5bn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R12,525bn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1421353"/>
                  </a:ext>
                </a:extLst>
              </a:tr>
              <a:tr h="699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cost – tuition only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R4,32bn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R4,67bn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R5,04bn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R18bn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636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contribution (49%)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R3,890bn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R4,201bn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R4,537bn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R4,900bn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R17,5bn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688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subsidy (51%)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R4,110bn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R4,439bn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R4,794bn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R5,177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R18,5bn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  <a:tr h="688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full cost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R8,64bn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R9,34bn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R10,08bn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R36bn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3736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2784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Phase 2 – the self-sustainability of the fund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407919"/>
            <a:ext cx="9997608" cy="4711527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The fee conundrum is clear – students cannot afford to pay; but graduates can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The model therefore proposes funding for the poor and missing middle – but the graduate levy is charged on all beneficiaries of the system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Initial rollout – 40% of the students are regarded as poor and get full funding. Post-graduation, all graduates pay into the fund (40% cost; 100% income)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This ensures a cross curve – initially the state contribution is high, and declines as more graduate levies come in</a:t>
            </a:r>
          </a:p>
        </p:txBody>
      </p:sp>
    </p:spTree>
    <p:extLst>
      <p:ext uri="{BB962C8B-B14F-4D97-AF65-F5344CB8AC3E}">
        <p14:creationId xmlns:p14="http://schemas.microsoft.com/office/powerpoint/2010/main" xmlns="" val="3647157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It is free education for society – not students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407919"/>
            <a:ext cx="9997608" cy="4711527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Duration – fund will be self-sufficient within 8 years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Self-sufficiency is reached when the graduate levy collected matches the cost of funding students within the system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After this break-even point – we start expanding the net of coverage from 40% upwards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In the end – the university students are funded by the university graduates through this fund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This is Free Education – but it is free for society </a:t>
            </a:r>
            <a:r>
              <a:rPr lang="en-ZA" sz="2700" b="1" dirty="0">
                <a:latin typeface="Lucida Sans" panose="020B0602030504020204" pitchFamily="34" charset="0"/>
                <a:sym typeface="Wingdings" panose="05000000000000000000" pitchFamily="2" charset="2"/>
              </a:rPr>
              <a:t> </a:t>
            </a:r>
            <a:endParaRPr lang="en-ZA" sz="2700" b="1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141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uLnTx/>
                  <a:uFillTx/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uLnTx/>
                  <a:uFillTx/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anose="020B0602030504020204" pitchFamily="34" charset="0"/>
                <a:ea typeface="+mj-ea"/>
                <a:cs typeface="+mj-cs"/>
              </a:rPr>
              <a:t>Graduate levy rollout?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ZA" sz="1800" b="0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ZA" sz="1800" b="0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ZA" sz="1800" b="0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407919"/>
            <a:ext cx="9997608" cy="4711527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2017/18 tax amendment bills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Target – all new graduates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Average earnings for new graduates – 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R15 000 per month (R180 000 per annum)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Effective tax (2017 tables) – R180K x 18% = R32 400 less rebate of R13 500 = R18 900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Effective rate – R18 900/R180 000 = 10,5%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Can we add 1,5% to this effective rate?</a:t>
            </a:r>
          </a:p>
        </p:txBody>
      </p:sp>
    </p:spTree>
    <p:extLst>
      <p:ext uri="{BB962C8B-B14F-4D97-AF65-F5344CB8AC3E}">
        <p14:creationId xmlns:p14="http://schemas.microsoft.com/office/powerpoint/2010/main" xmlns="" val="1973404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Graduate levy rollout – prior beneficiaries?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407919"/>
            <a:ext cx="9997608" cy="4711527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Option – include all prior graduates in the graduate tax rollout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Justification – all graduates benefitted from a subsidised system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Using tax tables avoids the regressive tax conundrum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In the long-term, collection from graduate levy should match and surpass the cost per cohort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Graduate levy is for everyone – not just those directly subsidised by the state. This captures the hidden benefit to the rich that they currently enjoy and do not pay for</a:t>
            </a:r>
          </a:p>
          <a:p>
            <a:endParaRPr lang="en-ZA" sz="2700" b="1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495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Social compact – the student contribution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6" y="1407919"/>
            <a:ext cx="10283299" cy="5138655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Students are keen to give back – platforms are limited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Community service conditions are acceptable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Compulsory social participation programmes – during and after university study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Commitment from current cohort – universities have a limited/weak understanding of the plight of struggling students – we need to fix this (the social capital issue)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We have initiated a conversation with parts of corporate South Africa  to focus on the socio-economic assimilation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1858240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The socio-economic assimilation process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285461"/>
            <a:ext cx="10070800" cy="4833985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We have 26 universities and 50 FET colleges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We think every single one requires a social capital office to focus on (poor) students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Our proposal – corporate SA funds the salary of one social worker; the state funds another (through the Department of Social Development); students raise the funding of a third one and 2 graduates from each institution enter a learnership at their own institution – for a stipend (5 staff at each institution)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Students across the country can form social development units aimed at assisting such social offices</a:t>
            </a:r>
          </a:p>
        </p:txBody>
      </p:sp>
    </p:spTree>
    <p:extLst>
      <p:ext uri="{BB962C8B-B14F-4D97-AF65-F5344CB8AC3E}">
        <p14:creationId xmlns:p14="http://schemas.microsoft.com/office/powerpoint/2010/main" xmlns="" val="166218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319193" y="31283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  <a:cs typeface="Arial" panose="020B0604020202020204" pitchFamily="34" charset="0"/>
              </a:rPr>
              <a:t>#FeesMustFall – 2015 – the trigger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0743405"/>
              </p:ext>
            </p:extLst>
          </p:nvPr>
        </p:nvGraphicFramePr>
        <p:xfrm>
          <a:off x="319193" y="1359445"/>
          <a:ext cx="9982100" cy="36361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6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6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64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64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64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2968">
                <a:tc>
                  <a:txBody>
                    <a:bodyPr/>
                    <a:lstStyle/>
                    <a:p>
                      <a:pPr algn="ctr"/>
                      <a:r>
                        <a:rPr lang="en-ZA" sz="2100" b="1" dirty="0">
                          <a:latin typeface="Lucida Sans" panose="020B0602030504020204" pitchFamily="34" charset="0"/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Wits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LIMPOPO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100" dirty="0">
                          <a:latin typeface="Lucida Sans" panose="020B0602030504020204" pitchFamily="34" charset="0"/>
                        </a:rPr>
                        <a:t>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8145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latin typeface="Lucida Sans" panose="020B0602030504020204" pitchFamily="34" charset="0"/>
                        </a:rPr>
                        <a:t>Tuition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6846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latin typeface="Lucida Sans" panose="020B0602030504020204" pitchFamily="34" charset="0"/>
                        </a:rPr>
                        <a:t>Full cost</a:t>
                      </a:r>
                      <a:r>
                        <a:rPr lang="en-ZA" b="1" baseline="0" dirty="0">
                          <a:latin typeface="Lucida Sans" panose="020B0602030504020204" pitchFamily="34" charset="0"/>
                        </a:rPr>
                        <a:t> of study</a:t>
                      </a:r>
                      <a:endParaRPr lang="en-ZA" b="1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8145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latin typeface="Lucida Sans" panose="020B0602030504020204" pitchFamily="34" charset="0"/>
                        </a:rPr>
                        <a:t>2016 – increase 10.5%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732279" y="2159042"/>
            <a:ext cx="7337431" cy="618960"/>
            <a:chOff x="4043744" y="2368260"/>
            <a:chExt cx="7337431" cy="618960"/>
          </a:xfrm>
        </p:grpSpPr>
        <p:grpSp>
          <p:nvGrpSpPr>
            <p:cNvPr id="16" name="Group 15"/>
            <p:cNvGrpSpPr/>
            <p:nvPr/>
          </p:nvGrpSpPr>
          <p:grpSpPr>
            <a:xfrm>
              <a:off x="4043744" y="2402658"/>
              <a:ext cx="1291911" cy="535528"/>
              <a:chOff x="0" y="0"/>
              <a:chExt cx="1078286" cy="462909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0" y="0"/>
                <a:ext cx="1078286" cy="46290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7" name="Rounded Rectangle 4"/>
              <p:cNvSpPr/>
              <p:nvPr/>
            </p:nvSpPr>
            <p:spPr>
              <a:xfrm>
                <a:off x="22596" y="22597"/>
                <a:ext cx="1055690" cy="417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>
                    <a:latin typeface="Lucida Sans" panose="020B0602030504020204"/>
                  </a:rPr>
                  <a:t>R52 000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55989" y="2368260"/>
              <a:ext cx="1314335" cy="535528"/>
              <a:chOff x="0" y="0"/>
              <a:chExt cx="1078286" cy="46290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0" y="0"/>
                <a:ext cx="1078286" cy="46290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5" name="Rounded Rectangle 4"/>
              <p:cNvSpPr/>
              <p:nvPr/>
            </p:nvSpPr>
            <p:spPr>
              <a:xfrm>
                <a:off x="22596" y="35325"/>
                <a:ext cx="1033092" cy="417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>
                    <a:latin typeface="Lucida Sans" panose="020B0602030504020204"/>
                  </a:rPr>
                  <a:t>R49 000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028451" y="2402658"/>
              <a:ext cx="1403138" cy="544807"/>
              <a:chOff x="0" y="0"/>
              <a:chExt cx="1078286" cy="462909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0" y="0"/>
                <a:ext cx="1078286" cy="46290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22597" y="22597"/>
                <a:ext cx="1033092" cy="417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>
                    <a:latin typeface="Lucida Sans" panose="020B0602030504020204"/>
                  </a:rPr>
                  <a:t>R29 000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974094" y="2438386"/>
              <a:ext cx="1407081" cy="548834"/>
              <a:chOff x="0" y="0"/>
              <a:chExt cx="1078286" cy="46290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0" y="0"/>
                <a:ext cx="1078286" cy="46290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1" name="Rounded Rectangle 4"/>
              <p:cNvSpPr/>
              <p:nvPr/>
            </p:nvSpPr>
            <p:spPr>
              <a:xfrm>
                <a:off x="22597" y="22597"/>
                <a:ext cx="1033092" cy="417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dirty="0">
                    <a:latin typeface="Lucida Sans" panose="020B0602030504020204"/>
                  </a:rPr>
                  <a:t>R34</a:t>
                </a:r>
                <a:r>
                  <a:rPr lang="en-US" sz="1900" kern="1200" dirty="0">
                    <a:latin typeface="Lucida Sans" panose="020B0602030504020204"/>
                  </a:rPr>
                  <a:t> 000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680051" y="3199419"/>
            <a:ext cx="7389659" cy="643988"/>
            <a:chOff x="3960544" y="3332761"/>
            <a:chExt cx="7419114" cy="643988"/>
          </a:xfrm>
        </p:grpSpPr>
        <p:grpSp>
          <p:nvGrpSpPr>
            <p:cNvPr id="29" name="Group 28"/>
            <p:cNvGrpSpPr/>
            <p:nvPr/>
          </p:nvGrpSpPr>
          <p:grpSpPr>
            <a:xfrm>
              <a:off x="3960544" y="3332761"/>
              <a:ext cx="1473801" cy="551407"/>
              <a:chOff x="0" y="0"/>
              <a:chExt cx="1078286" cy="46290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0" y="0"/>
                <a:ext cx="1078286" cy="46290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40" name="Rounded Rectangle 4"/>
              <p:cNvSpPr/>
              <p:nvPr/>
            </p:nvSpPr>
            <p:spPr>
              <a:xfrm>
                <a:off x="22597" y="22597"/>
                <a:ext cx="1033092" cy="4177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dirty="0">
                    <a:latin typeface="Lucida Sans" panose="020B0602030504020204"/>
                  </a:rPr>
                  <a:t>R113 6</a:t>
                </a:r>
                <a:r>
                  <a:rPr lang="en-US" sz="1900" kern="1200" dirty="0">
                    <a:latin typeface="Lucida Sans" panose="020B0602030504020204"/>
                  </a:rPr>
                  <a:t>00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039946" y="3332761"/>
              <a:ext cx="1315339" cy="539578"/>
              <a:chOff x="0" y="0"/>
              <a:chExt cx="1078286" cy="462909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0" y="0"/>
                <a:ext cx="1078286" cy="46290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8" name="Rounded Rectangle 4"/>
              <p:cNvSpPr/>
              <p:nvPr/>
            </p:nvSpPr>
            <p:spPr>
              <a:xfrm>
                <a:off x="22597" y="22597"/>
                <a:ext cx="1033092" cy="4177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dirty="0">
                    <a:latin typeface="Lucida Sans" panose="020B0602030504020204"/>
                  </a:rPr>
                  <a:t>R99 5</a:t>
                </a:r>
                <a:r>
                  <a:rPr lang="en-US" sz="1900" kern="1200" dirty="0">
                    <a:latin typeface="Lucida Sans" panose="020B0602030504020204"/>
                  </a:rPr>
                  <a:t>00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032129" y="3332761"/>
              <a:ext cx="1369147" cy="552631"/>
              <a:chOff x="0" y="0"/>
              <a:chExt cx="1078286" cy="462909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0" y="0"/>
                <a:ext cx="1078286" cy="46290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6" name="Rounded Rectangle 4"/>
              <p:cNvSpPr/>
              <p:nvPr/>
            </p:nvSpPr>
            <p:spPr>
              <a:xfrm>
                <a:off x="22597" y="22597"/>
                <a:ext cx="1033092" cy="4177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dirty="0">
                    <a:latin typeface="Lucida Sans" panose="020B0602030504020204"/>
                  </a:rPr>
                  <a:t>R69</a:t>
                </a:r>
                <a:r>
                  <a:rPr lang="en-US" sz="1900" kern="1200" dirty="0">
                    <a:latin typeface="Lucida Sans" panose="020B0602030504020204"/>
                  </a:rPr>
                  <a:t> 500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974094" y="3332761"/>
              <a:ext cx="1405564" cy="643988"/>
              <a:chOff x="0" y="0"/>
              <a:chExt cx="1078286" cy="46290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0" y="0"/>
                <a:ext cx="1078286" cy="46290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4" name="Rounded Rectangle 4"/>
              <p:cNvSpPr/>
              <p:nvPr/>
            </p:nvSpPr>
            <p:spPr>
              <a:xfrm>
                <a:off x="22597" y="22597"/>
                <a:ext cx="1033092" cy="4177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dirty="0">
                    <a:latin typeface="Lucida Sans" panose="020B0602030504020204"/>
                  </a:rPr>
                  <a:t>R74 82</a:t>
                </a:r>
                <a:r>
                  <a:rPr lang="en-US" sz="1900" kern="1200" dirty="0">
                    <a:latin typeface="Lucida Sans" panose="020B0602030504020204"/>
                  </a:rPr>
                  <a:t>0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732279" y="4110219"/>
            <a:ext cx="7329558" cy="691674"/>
            <a:chOff x="3942789" y="4254801"/>
            <a:chExt cx="7471938" cy="691674"/>
          </a:xfrm>
        </p:grpSpPr>
        <p:grpSp>
          <p:nvGrpSpPr>
            <p:cNvPr id="42" name="Group 41"/>
            <p:cNvGrpSpPr/>
            <p:nvPr/>
          </p:nvGrpSpPr>
          <p:grpSpPr>
            <a:xfrm>
              <a:off x="3942789" y="4278743"/>
              <a:ext cx="1430167" cy="639568"/>
              <a:chOff x="0" y="0"/>
              <a:chExt cx="1078286" cy="46290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0" y="0"/>
                <a:ext cx="1078286" cy="462909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53" name="Rounded Rectangle 4"/>
              <p:cNvSpPr/>
              <p:nvPr/>
            </p:nvSpPr>
            <p:spPr>
              <a:xfrm>
                <a:off x="22597" y="22597"/>
                <a:ext cx="1033092" cy="41771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>
                    <a:latin typeface="Lucida Sans" panose="020B0602030504020204"/>
                  </a:rPr>
                  <a:t>R125 530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940096" y="4254801"/>
              <a:ext cx="1486548" cy="675668"/>
              <a:chOff x="0" y="0"/>
              <a:chExt cx="1078286" cy="46290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0" y="0"/>
                <a:ext cx="1078286" cy="462909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51" name="Rounded Rectangle 4"/>
              <p:cNvSpPr/>
              <p:nvPr/>
            </p:nvSpPr>
            <p:spPr>
              <a:xfrm>
                <a:off x="22597" y="6629"/>
                <a:ext cx="1033092" cy="4336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>
                    <a:latin typeface="Lucida Sans" panose="020B0602030504020204"/>
                  </a:rPr>
                  <a:t>R109 950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998423" y="4264477"/>
              <a:ext cx="1432881" cy="680646"/>
              <a:chOff x="0" y="0"/>
              <a:chExt cx="1078286" cy="46290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0" y="0"/>
                <a:ext cx="1078286" cy="462909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49" name="Rounded Rectangle 4"/>
              <p:cNvSpPr/>
              <p:nvPr/>
            </p:nvSpPr>
            <p:spPr>
              <a:xfrm>
                <a:off x="22597" y="22597"/>
                <a:ext cx="1033092" cy="41771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>
                    <a:latin typeface="Lucida Sans" panose="020B0602030504020204"/>
                  </a:rPr>
                  <a:t>R76 800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0021910" y="4254801"/>
              <a:ext cx="1392817" cy="691674"/>
              <a:chOff x="0" y="-1"/>
              <a:chExt cx="1078286" cy="462909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0" y="-1"/>
                <a:ext cx="1078286" cy="462909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47" name="Rounded Rectangle 4"/>
              <p:cNvSpPr/>
              <p:nvPr/>
            </p:nvSpPr>
            <p:spPr>
              <a:xfrm>
                <a:off x="22597" y="6953"/>
                <a:ext cx="1033092" cy="4333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dirty="0">
                    <a:latin typeface="Lucida Sans" panose="020B0602030504020204"/>
                  </a:rPr>
                  <a:t>R82 700</a:t>
                </a:r>
                <a:endParaRPr lang="en-US" sz="1900" kern="1200" dirty="0">
                  <a:latin typeface="Lucida Sans" panose="020B0602030504020204"/>
                </a:endParaRPr>
              </a:p>
            </p:txBody>
          </p:sp>
        </p:grpSp>
      </p:grp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8816355"/>
              </p:ext>
            </p:extLst>
          </p:nvPr>
        </p:nvGraphicFramePr>
        <p:xfrm>
          <a:off x="319193" y="5202057"/>
          <a:ext cx="9982100" cy="12287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5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1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44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1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8896">
                <a:tc gridSpan="3">
                  <a:txBody>
                    <a:bodyPr/>
                    <a:lstStyle/>
                    <a:p>
                      <a:r>
                        <a:rPr lang="en-ZA" sz="2500" b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NSFAS Cap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ZA" sz="2500" b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R67</a:t>
                      </a:r>
                      <a:r>
                        <a:rPr lang="en-ZA" sz="2500" b="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200</a:t>
                      </a:r>
                      <a:r>
                        <a:rPr lang="en-ZA" sz="2500" b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831">
                <a:tc gridSpan="3">
                  <a:txBody>
                    <a:bodyPr/>
                    <a:lstStyle/>
                    <a:p>
                      <a:r>
                        <a:rPr lang="en-ZA" sz="2500" b="0" dirty="0">
                          <a:latin typeface="Lucida Sans" panose="020B0602030504020204" pitchFamily="34" charset="0"/>
                        </a:rPr>
                        <a:t>Average annual black household income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ZA" sz="2500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ZA" sz="2500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ZA" sz="2500" b="0" dirty="0">
                          <a:latin typeface="Lucida Sans" panose="020B0602030504020204" pitchFamily="34" charset="0"/>
                        </a:rPr>
                        <a:t>R101 000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ZA" sz="2500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86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The summary of the movement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7" y="1285461"/>
            <a:ext cx="10070800" cy="4833985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Students cannot afford to pay – they come from poor families and assessing their affordability and participation at this level is not working out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We prefer to create a self-sustaining education system for higher education – we want to pay for our own studies, just when it is appropriate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First phase is facilitating the transformation of a student pool into a graduate pool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Beyond that, we fund ourselves and move the cost away from the state and society to the primary beneficiaries - ourselves</a:t>
            </a:r>
          </a:p>
        </p:txBody>
      </p:sp>
    </p:spTree>
    <p:extLst>
      <p:ext uri="{BB962C8B-B14F-4D97-AF65-F5344CB8AC3E}">
        <p14:creationId xmlns:p14="http://schemas.microsoft.com/office/powerpoint/2010/main" xmlns="" val="316494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Who charges what?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68242" y="1840665"/>
            <a:ext cx="7680142" cy="4351337"/>
          </a:xfrm>
        </p:spPr>
        <p:txBody>
          <a:bodyPr>
            <a:normAutofit/>
          </a:bodyPr>
          <a:lstStyle/>
          <a:p>
            <a:endParaRPr lang="en-ZA" sz="2800" b="1" dirty="0">
              <a:latin typeface="Lucida Sans" panose="020B0602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23" y="1206516"/>
            <a:ext cx="7795986" cy="56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54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Full cost of study (FCS) comparison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19311" y="1181183"/>
            <a:ext cx="8066649" cy="56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690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5" y="269123"/>
            <a:ext cx="1086295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b="1" dirty="0">
                <a:latin typeface="Lucida Sans" panose="020B0602030504020204" pitchFamily="34" charset="0"/>
              </a:rPr>
              <a:t>A history of escalating costs, declining subsidies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2833" y="1204965"/>
            <a:ext cx="7969465" cy="54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360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5" y="269123"/>
            <a:ext cx="1086295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b="1" dirty="0">
                <a:latin typeface="Lucida Sans" panose="020B0602030504020204" pitchFamily="34" charset="0"/>
              </a:rPr>
              <a:t>A history of escalating costs, declining subsidies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60196" y="1294227"/>
            <a:ext cx="7552380" cy="53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95881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10756</TotalTime>
  <Words>3578</Words>
  <Application>Microsoft Office PowerPoint</Application>
  <PresentationFormat>Custom</PresentationFormat>
  <Paragraphs>892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View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User-LPT</cp:lastModifiedBy>
  <cp:revision>108</cp:revision>
  <dcterms:created xsi:type="dcterms:W3CDTF">2016-10-02T09:04:16Z</dcterms:created>
  <dcterms:modified xsi:type="dcterms:W3CDTF">2017-02-07T10:35:18Z</dcterms:modified>
</cp:coreProperties>
</file>